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256" r:id="rId2"/>
    <p:sldId id="257" r:id="rId3"/>
    <p:sldId id="258" r:id="rId4"/>
    <p:sldId id="280" r:id="rId5"/>
    <p:sldId id="259" r:id="rId6"/>
    <p:sldId id="281" r:id="rId7"/>
    <p:sldId id="282" r:id="rId8"/>
    <p:sldId id="283" r:id="rId9"/>
    <p:sldId id="284" r:id="rId10"/>
    <p:sldId id="285" r:id="rId11"/>
    <p:sldId id="286" r:id="rId12"/>
    <p:sldId id="287" r:id="rId13"/>
    <p:sldId id="288" r:id="rId14"/>
    <p:sldId id="279" r:id="rId1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10000" b="0" i="0" u="none" strike="noStrike" cap="none" spc="-100" normalizeH="0" baseline="0">
        <a:ln>
          <a:noFill/>
        </a:ln>
        <a:solidFill>
          <a:srgbClr val="24242B"/>
        </a:solidFill>
        <a:effectLst/>
        <a:uFillTx/>
        <a:latin typeface="Bespoke Sans Bold"/>
        <a:ea typeface="Bespoke Sans Bold"/>
        <a:cs typeface="Bespoke Sans Bold"/>
        <a:sym typeface="Bespoke Sans Bold"/>
      </a:defRPr>
    </a:lvl1pPr>
    <a:lvl2pPr marL="0" marR="0" indent="228600" algn="l" defTabSz="825500" rtl="0" fontAlgn="auto" latinLnBrk="0" hangingPunct="0">
      <a:lnSpc>
        <a:spcPct val="100000"/>
      </a:lnSpc>
      <a:spcBef>
        <a:spcPts val="0"/>
      </a:spcBef>
      <a:spcAft>
        <a:spcPts val="0"/>
      </a:spcAft>
      <a:buClrTx/>
      <a:buSzTx/>
      <a:buFontTx/>
      <a:buNone/>
      <a:tabLst/>
      <a:defRPr kumimoji="0" sz="10000" b="0" i="0" u="none" strike="noStrike" cap="none" spc="-100" normalizeH="0" baseline="0">
        <a:ln>
          <a:noFill/>
        </a:ln>
        <a:solidFill>
          <a:srgbClr val="24242B"/>
        </a:solidFill>
        <a:effectLst/>
        <a:uFillTx/>
        <a:latin typeface="Bespoke Sans Bold"/>
        <a:ea typeface="Bespoke Sans Bold"/>
        <a:cs typeface="Bespoke Sans Bold"/>
        <a:sym typeface="Bespoke Sans Bold"/>
      </a:defRPr>
    </a:lvl2pPr>
    <a:lvl3pPr marL="0" marR="0" indent="457200" algn="l" defTabSz="825500" rtl="0" fontAlgn="auto" latinLnBrk="0" hangingPunct="0">
      <a:lnSpc>
        <a:spcPct val="100000"/>
      </a:lnSpc>
      <a:spcBef>
        <a:spcPts val="0"/>
      </a:spcBef>
      <a:spcAft>
        <a:spcPts val="0"/>
      </a:spcAft>
      <a:buClrTx/>
      <a:buSzTx/>
      <a:buFontTx/>
      <a:buNone/>
      <a:tabLst/>
      <a:defRPr kumimoji="0" sz="10000" b="0" i="0" u="none" strike="noStrike" cap="none" spc="-100" normalizeH="0" baseline="0">
        <a:ln>
          <a:noFill/>
        </a:ln>
        <a:solidFill>
          <a:srgbClr val="24242B"/>
        </a:solidFill>
        <a:effectLst/>
        <a:uFillTx/>
        <a:latin typeface="Bespoke Sans Bold"/>
        <a:ea typeface="Bespoke Sans Bold"/>
        <a:cs typeface="Bespoke Sans Bold"/>
        <a:sym typeface="Bespoke Sans Bold"/>
      </a:defRPr>
    </a:lvl3pPr>
    <a:lvl4pPr marL="0" marR="0" indent="685800" algn="l" defTabSz="825500" rtl="0" fontAlgn="auto" latinLnBrk="0" hangingPunct="0">
      <a:lnSpc>
        <a:spcPct val="100000"/>
      </a:lnSpc>
      <a:spcBef>
        <a:spcPts val="0"/>
      </a:spcBef>
      <a:spcAft>
        <a:spcPts val="0"/>
      </a:spcAft>
      <a:buClrTx/>
      <a:buSzTx/>
      <a:buFontTx/>
      <a:buNone/>
      <a:tabLst/>
      <a:defRPr kumimoji="0" sz="10000" b="0" i="0" u="none" strike="noStrike" cap="none" spc="-100" normalizeH="0" baseline="0">
        <a:ln>
          <a:noFill/>
        </a:ln>
        <a:solidFill>
          <a:srgbClr val="24242B"/>
        </a:solidFill>
        <a:effectLst/>
        <a:uFillTx/>
        <a:latin typeface="Bespoke Sans Bold"/>
        <a:ea typeface="Bespoke Sans Bold"/>
        <a:cs typeface="Bespoke Sans Bold"/>
        <a:sym typeface="Bespoke Sans Bold"/>
      </a:defRPr>
    </a:lvl4pPr>
    <a:lvl5pPr marL="0" marR="0" indent="914400" algn="l" defTabSz="825500" rtl="0" fontAlgn="auto" latinLnBrk="0" hangingPunct="0">
      <a:lnSpc>
        <a:spcPct val="100000"/>
      </a:lnSpc>
      <a:spcBef>
        <a:spcPts val="0"/>
      </a:spcBef>
      <a:spcAft>
        <a:spcPts val="0"/>
      </a:spcAft>
      <a:buClrTx/>
      <a:buSzTx/>
      <a:buFontTx/>
      <a:buNone/>
      <a:tabLst/>
      <a:defRPr kumimoji="0" sz="10000" b="0" i="0" u="none" strike="noStrike" cap="none" spc="-100" normalizeH="0" baseline="0">
        <a:ln>
          <a:noFill/>
        </a:ln>
        <a:solidFill>
          <a:srgbClr val="24242B"/>
        </a:solidFill>
        <a:effectLst/>
        <a:uFillTx/>
        <a:latin typeface="Bespoke Sans Bold"/>
        <a:ea typeface="Bespoke Sans Bold"/>
        <a:cs typeface="Bespoke Sans Bold"/>
        <a:sym typeface="Bespoke Sans Bold"/>
      </a:defRPr>
    </a:lvl5pPr>
    <a:lvl6pPr marL="0" marR="0" indent="1143000" algn="l" defTabSz="825500" rtl="0" fontAlgn="auto" latinLnBrk="0" hangingPunct="0">
      <a:lnSpc>
        <a:spcPct val="100000"/>
      </a:lnSpc>
      <a:spcBef>
        <a:spcPts val="0"/>
      </a:spcBef>
      <a:spcAft>
        <a:spcPts val="0"/>
      </a:spcAft>
      <a:buClrTx/>
      <a:buSzTx/>
      <a:buFontTx/>
      <a:buNone/>
      <a:tabLst/>
      <a:defRPr kumimoji="0" sz="10000" b="0" i="0" u="none" strike="noStrike" cap="none" spc="-100" normalizeH="0" baseline="0">
        <a:ln>
          <a:noFill/>
        </a:ln>
        <a:solidFill>
          <a:srgbClr val="24242B"/>
        </a:solidFill>
        <a:effectLst/>
        <a:uFillTx/>
        <a:latin typeface="Bespoke Sans Bold"/>
        <a:ea typeface="Bespoke Sans Bold"/>
        <a:cs typeface="Bespoke Sans Bold"/>
        <a:sym typeface="Bespoke Sans Bold"/>
      </a:defRPr>
    </a:lvl6pPr>
    <a:lvl7pPr marL="0" marR="0" indent="1371600" algn="l" defTabSz="825500" rtl="0" fontAlgn="auto" latinLnBrk="0" hangingPunct="0">
      <a:lnSpc>
        <a:spcPct val="100000"/>
      </a:lnSpc>
      <a:spcBef>
        <a:spcPts val="0"/>
      </a:spcBef>
      <a:spcAft>
        <a:spcPts val="0"/>
      </a:spcAft>
      <a:buClrTx/>
      <a:buSzTx/>
      <a:buFontTx/>
      <a:buNone/>
      <a:tabLst/>
      <a:defRPr kumimoji="0" sz="10000" b="0" i="0" u="none" strike="noStrike" cap="none" spc="-100" normalizeH="0" baseline="0">
        <a:ln>
          <a:noFill/>
        </a:ln>
        <a:solidFill>
          <a:srgbClr val="24242B"/>
        </a:solidFill>
        <a:effectLst/>
        <a:uFillTx/>
        <a:latin typeface="Bespoke Sans Bold"/>
        <a:ea typeface="Bespoke Sans Bold"/>
        <a:cs typeface="Bespoke Sans Bold"/>
        <a:sym typeface="Bespoke Sans Bold"/>
      </a:defRPr>
    </a:lvl7pPr>
    <a:lvl8pPr marL="0" marR="0" indent="1600200" algn="l" defTabSz="825500" rtl="0" fontAlgn="auto" latinLnBrk="0" hangingPunct="0">
      <a:lnSpc>
        <a:spcPct val="100000"/>
      </a:lnSpc>
      <a:spcBef>
        <a:spcPts val="0"/>
      </a:spcBef>
      <a:spcAft>
        <a:spcPts val="0"/>
      </a:spcAft>
      <a:buClrTx/>
      <a:buSzTx/>
      <a:buFontTx/>
      <a:buNone/>
      <a:tabLst/>
      <a:defRPr kumimoji="0" sz="10000" b="0" i="0" u="none" strike="noStrike" cap="none" spc="-100" normalizeH="0" baseline="0">
        <a:ln>
          <a:noFill/>
        </a:ln>
        <a:solidFill>
          <a:srgbClr val="24242B"/>
        </a:solidFill>
        <a:effectLst/>
        <a:uFillTx/>
        <a:latin typeface="Bespoke Sans Bold"/>
        <a:ea typeface="Bespoke Sans Bold"/>
        <a:cs typeface="Bespoke Sans Bold"/>
        <a:sym typeface="Bespoke Sans Bold"/>
      </a:defRPr>
    </a:lvl8pPr>
    <a:lvl9pPr marL="0" marR="0" indent="1828800" algn="l" defTabSz="825500" rtl="0" fontAlgn="auto" latinLnBrk="0" hangingPunct="0">
      <a:lnSpc>
        <a:spcPct val="100000"/>
      </a:lnSpc>
      <a:spcBef>
        <a:spcPts val="0"/>
      </a:spcBef>
      <a:spcAft>
        <a:spcPts val="0"/>
      </a:spcAft>
      <a:buClrTx/>
      <a:buSzTx/>
      <a:buFontTx/>
      <a:buNone/>
      <a:tabLst/>
      <a:defRPr kumimoji="0" sz="10000" b="0" i="0" u="none" strike="noStrike" cap="none" spc="-100" normalizeH="0" baseline="0">
        <a:ln>
          <a:noFill/>
        </a:ln>
        <a:solidFill>
          <a:srgbClr val="24242B"/>
        </a:solidFill>
        <a:effectLst/>
        <a:uFillTx/>
        <a:latin typeface="Bespoke Sans Bold"/>
        <a:ea typeface="Bespoke Sans Bold"/>
        <a:cs typeface="Bespoke Sans Bold"/>
        <a:sym typeface="Bespoke Sans Bold"/>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
          <a:latin typeface="Helvetica Neue Medium"/>
          <a:ea typeface="Helvetica Neue Medium"/>
          <a:cs typeface="Helvetica Neue Medium"/>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
          <a:latin typeface="Helvetica Neue Medium"/>
          <a:ea typeface="Helvetica Neue Medium"/>
          <a:cs typeface="Helvetica Neue Medium"/>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
          <a:latin typeface="Helvetica Neue Medium"/>
          <a:ea typeface="Helvetica Neue Medium"/>
          <a:cs typeface="Helvetica Neue Medium"/>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
          <a:latin typeface="Helvetica Neue Medium"/>
          <a:ea typeface="Helvetica Neue Medium"/>
          <a:cs typeface="Helvetica Neue Medium"/>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
          <a:latin typeface="Helvetica Neue Medium"/>
          <a:ea typeface="Helvetica Neue Medium"/>
          <a:cs typeface="Helvetica Neue Medium"/>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422" autoAdjust="0"/>
    <p:restoredTop sz="94660"/>
  </p:normalViewPr>
  <p:slideViewPr>
    <p:cSldViewPr snapToGrid="0">
      <p:cViewPr>
        <p:scale>
          <a:sx n="50" d="100"/>
          <a:sy n="50" d="100"/>
        </p:scale>
        <p:origin x="390" y="27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0" name="Shape 160"/>
          <p:cNvSpPr>
            <a:spLocks noGrp="1" noRot="1" noChangeAspect="1"/>
          </p:cNvSpPr>
          <p:nvPr>
            <p:ph type="sldImg"/>
          </p:nvPr>
        </p:nvSpPr>
        <p:spPr>
          <a:xfrm>
            <a:off x="1143000" y="685800"/>
            <a:ext cx="4572000" cy="3429000"/>
          </a:xfrm>
          <a:prstGeom prst="rect">
            <a:avLst/>
          </a:prstGeom>
        </p:spPr>
        <p:txBody>
          <a:bodyPr/>
          <a:lstStyle/>
          <a:p>
            <a:endParaRPr/>
          </a:p>
        </p:txBody>
      </p:sp>
      <p:sp>
        <p:nvSpPr>
          <p:cNvPr id="161" name="Shape 16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0.png"/><Relationship Id="rId7" Type="http://schemas.openxmlformats.org/officeDocument/2006/relationships/image" Target="../media/image13.pn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2.png"/><Relationship Id="rId5" Type="http://schemas.openxmlformats.org/officeDocument/2006/relationships/image" Target="../media/image8.png"/><Relationship Id="rId10" Type="http://schemas.openxmlformats.org/officeDocument/2006/relationships/image" Target="../media/image6.png"/><Relationship Id="rId4" Type="http://schemas.openxmlformats.org/officeDocument/2006/relationships/image" Target="../media/image11.png"/><Relationship Id="rId9" Type="http://schemas.openxmlformats.org/officeDocument/2006/relationships/image" Target="../media/image15.png"/></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Cover">
    <p:spTree>
      <p:nvGrpSpPr>
        <p:cNvPr id="1" name=""/>
        <p:cNvGrpSpPr/>
        <p:nvPr/>
      </p:nvGrpSpPr>
      <p:grpSpPr>
        <a:xfrm>
          <a:off x="0" y="0"/>
          <a:ext cx="0" cy="0"/>
          <a:chOff x="0" y="0"/>
          <a:chExt cx="0" cy="0"/>
        </a:xfrm>
      </p:grpSpPr>
      <p:sp>
        <p:nvSpPr>
          <p:cNvPr id="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Divider/Blue">
    <p:bg>
      <p:bgPr>
        <a:solidFill>
          <a:srgbClr val="862EE4"/>
        </a:solidFill>
        <a:effectLst/>
      </p:bgPr>
    </p:bg>
    <p:spTree>
      <p:nvGrpSpPr>
        <p:cNvPr id="1" name=""/>
        <p:cNvGrpSpPr/>
        <p:nvPr/>
      </p:nvGrpSpPr>
      <p:grpSpPr>
        <a:xfrm>
          <a:off x="0" y="0"/>
          <a:ext cx="0" cy="0"/>
          <a:chOff x="0" y="0"/>
          <a:chExt cx="0" cy="0"/>
        </a:xfrm>
      </p:grpSpPr>
      <p:pic>
        <p:nvPicPr>
          <p:cNvPr id="27" name="2-Divider.jpg" descr="2-Divider.jpg"/>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28" name="Line"/>
          <p:cNvSpPr/>
          <p:nvPr/>
        </p:nvSpPr>
        <p:spPr>
          <a:xfrm flipV="1">
            <a:off x="634999" y="1756370"/>
            <a:ext cx="2" cy="10100806"/>
          </a:xfrm>
          <a:prstGeom prst="line">
            <a:avLst/>
          </a:prstGeom>
          <a:ln w="6350">
            <a:solidFill>
              <a:srgbClr val="FFFFFF">
                <a:alpha val="74680"/>
              </a:srgbClr>
            </a:solidFill>
            <a:miter lim="400000"/>
          </a:ln>
        </p:spPr>
        <p:txBody>
          <a:bodyPr lIns="0" tIns="0" rIns="0" bIns="0" anchor="ctr"/>
          <a:lstStyle/>
          <a:p>
            <a:pPr algn="ctr">
              <a:defRPr sz="3200" spc="0">
                <a:solidFill>
                  <a:srgbClr val="FFFFFF"/>
                </a:solidFill>
                <a:latin typeface="Helvetica Neue Medium"/>
                <a:ea typeface="Helvetica Neue Medium"/>
                <a:cs typeface="Helvetica Neue Medium"/>
                <a:sym typeface="Helvetica Neue Medium"/>
              </a:defRPr>
            </a:pPr>
            <a:endParaRPr/>
          </a:p>
        </p:txBody>
      </p:sp>
      <p:pic>
        <p:nvPicPr>
          <p:cNvPr id="29" name="Image" descr="Image"/>
          <p:cNvPicPr>
            <a:picLocks noChangeAspect="1"/>
          </p:cNvPicPr>
          <p:nvPr/>
        </p:nvPicPr>
        <p:blipFill>
          <a:blip r:embed="rId3"/>
          <a:stretch>
            <a:fillRect/>
          </a:stretch>
        </p:blipFill>
        <p:spPr>
          <a:xfrm>
            <a:off x="0" y="0"/>
            <a:ext cx="1549400" cy="13716000"/>
          </a:xfrm>
          <a:prstGeom prst="rect">
            <a:avLst/>
          </a:prstGeom>
          <a:ln w="12700">
            <a:miter lim="400000"/>
          </a:ln>
        </p:spPr>
      </p:pic>
      <p:grpSp>
        <p:nvGrpSpPr>
          <p:cNvPr id="33" name="Group"/>
          <p:cNvGrpSpPr/>
          <p:nvPr/>
        </p:nvGrpSpPr>
        <p:grpSpPr>
          <a:xfrm>
            <a:off x="447579" y="-256681"/>
            <a:ext cx="654242" cy="12114249"/>
            <a:chOff x="0" y="0"/>
            <a:chExt cx="654240" cy="12114247"/>
          </a:xfrm>
        </p:grpSpPr>
        <p:sp>
          <p:nvSpPr>
            <p:cNvPr id="30" name="Line"/>
            <p:cNvSpPr/>
            <p:nvPr/>
          </p:nvSpPr>
          <p:spPr>
            <a:xfrm flipV="1">
              <a:off x="187420" y="2013050"/>
              <a:ext cx="1" cy="5858914"/>
            </a:xfrm>
            <a:prstGeom prst="line">
              <a:avLst/>
            </a:prstGeom>
            <a:noFill/>
            <a:ln w="6350" cap="flat">
              <a:solidFill>
                <a:srgbClr val="FFFFFF"/>
              </a:solidFill>
              <a:prstDash val="solid"/>
              <a:miter lim="400000"/>
            </a:ln>
            <a:effectLst/>
          </p:spPr>
          <p:txBody>
            <a:bodyPr wrap="square" lIns="0" tIns="0" rIns="0" bIns="0" numCol="1" anchor="ctr">
              <a:noAutofit/>
            </a:bodyPr>
            <a:lstStyle/>
            <a:p>
              <a:pPr algn="ctr">
                <a:defRPr sz="3200" spc="0">
                  <a:solidFill>
                    <a:srgbClr val="FFFFFF"/>
                  </a:solidFill>
                  <a:latin typeface="Helvetica Neue Medium"/>
                  <a:ea typeface="Helvetica Neue Medium"/>
                  <a:cs typeface="Helvetica Neue Medium"/>
                  <a:sym typeface="Helvetica Neue Medium"/>
                </a:defRPr>
              </a:pPr>
              <a:endParaRPr/>
            </a:p>
          </p:txBody>
        </p:sp>
        <p:sp>
          <p:nvSpPr>
            <p:cNvPr id="31" name="&gt;_"/>
            <p:cNvSpPr txBox="1"/>
            <p:nvPr/>
          </p:nvSpPr>
          <p:spPr>
            <a:xfrm>
              <a:off x="0" y="0"/>
              <a:ext cx="654241" cy="118516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defTabSz="12700">
                <a:lnSpc>
                  <a:spcPts val="1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800" spc="0">
                  <a:solidFill>
                    <a:srgbClr val="FFFFFF"/>
                  </a:solidFill>
                  <a:latin typeface="Greycliff CF Light"/>
                  <a:ea typeface="Greycliff CF Light"/>
                  <a:cs typeface="Greycliff CF Light"/>
                  <a:sym typeface="Greycliff CF Light"/>
                </a:defRPr>
              </a:lvl1pPr>
            </a:lstStyle>
            <a:p>
              <a:r>
                <a:t>&gt;_</a:t>
              </a:r>
            </a:p>
          </p:txBody>
        </p:sp>
        <p:pic>
          <p:nvPicPr>
            <p:cNvPr id="32" name="Image" descr="Image"/>
            <p:cNvPicPr>
              <a:picLocks noChangeAspect="1"/>
            </p:cNvPicPr>
            <p:nvPr/>
          </p:nvPicPr>
          <p:blipFill>
            <a:blip r:embed="rId4">
              <a:alphaModFix amt="90000"/>
            </a:blip>
            <a:srcRect/>
            <a:stretch>
              <a:fillRect/>
            </a:stretch>
          </p:blipFill>
          <p:spPr>
            <a:xfrm>
              <a:off x="51953" y="8558247"/>
              <a:ext cx="279401" cy="3556001"/>
            </a:xfrm>
            <a:prstGeom prst="rect">
              <a:avLst/>
            </a:prstGeom>
            <a:ln w="12700" cap="flat">
              <a:noFill/>
              <a:miter lim="400000"/>
            </a:ln>
            <a:effectLst/>
          </p:spPr>
        </p:pic>
      </p:grpSp>
      <p:sp>
        <p:nvSpPr>
          <p:cNvPr id="34" name="Slide Number"/>
          <p:cNvSpPr txBox="1">
            <a:spLocks noGrp="1"/>
          </p:cNvSpPr>
          <p:nvPr>
            <p:ph type="sldNum" sz="quarter" idx="2"/>
          </p:nvPr>
        </p:nvSpPr>
        <p:spPr>
          <a:xfrm>
            <a:off x="355600" y="13030200"/>
            <a:ext cx="300025" cy="3429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proje status">
    <p:bg>
      <p:bgPr>
        <a:solidFill>
          <a:srgbClr val="FFFFFF"/>
        </a:solidFill>
        <a:effectLst/>
      </p:bgPr>
    </p:bg>
    <p:spTree>
      <p:nvGrpSpPr>
        <p:cNvPr id="1" name=""/>
        <p:cNvGrpSpPr/>
        <p:nvPr/>
      </p:nvGrpSpPr>
      <p:grpSpPr>
        <a:xfrm>
          <a:off x="0" y="0"/>
          <a:ext cx="0" cy="0"/>
          <a:chOff x="0" y="0"/>
          <a:chExt cx="0" cy="0"/>
        </a:xfrm>
      </p:grpSpPr>
      <p:pic>
        <p:nvPicPr>
          <p:cNvPr id="56" name="Image" descr="Image"/>
          <p:cNvPicPr>
            <a:picLocks noChangeAspect="1"/>
          </p:cNvPicPr>
          <p:nvPr/>
        </p:nvPicPr>
        <p:blipFill>
          <a:blip r:embed="rId2"/>
          <a:stretch>
            <a:fillRect/>
          </a:stretch>
        </p:blipFill>
        <p:spPr>
          <a:xfrm>
            <a:off x="-66102" y="0"/>
            <a:ext cx="24218901" cy="13716001"/>
          </a:xfrm>
          <a:prstGeom prst="rect">
            <a:avLst/>
          </a:prstGeom>
          <a:ln w="12700">
            <a:miter lim="400000"/>
          </a:ln>
        </p:spPr>
      </p:pic>
      <p:pic>
        <p:nvPicPr>
          <p:cNvPr id="57" name="Image" descr="Image"/>
          <p:cNvPicPr>
            <a:picLocks noChangeAspect="1"/>
          </p:cNvPicPr>
          <p:nvPr/>
        </p:nvPicPr>
        <p:blipFill>
          <a:blip r:embed="rId3">
            <a:alphaModFix amt="4000"/>
          </a:blip>
          <a:stretch>
            <a:fillRect/>
          </a:stretch>
        </p:blipFill>
        <p:spPr>
          <a:xfrm>
            <a:off x="22361563" y="224844"/>
            <a:ext cx="1104901" cy="1104901"/>
          </a:xfrm>
          <a:prstGeom prst="rect">
            <a:avLst/>
          </a:prstGeom>
          <a:ln w="12700">
            <a:miter lim="400000"/>
          </a:ln>
        </p:spPr>
      </p:pic>
      <p:pic>
        <p:nvPicPr>
          <p:cNvPr id="58" name="Image" descr="Image"/>
          <p:cNvPicPr>
            <a:picLocks noChangeAspect="1"/>
          </p:cNvPicPr>
          <p:nvPr/>
        </p:nvPicPr>
        <p:blipFill>
          <a:blip r:embed="rId4">
            <a:alphaModFix amt="4000"/>
          </a:blip>
          <a:stretch>
            <a:fillRect/>
          </a:stretch>
        </p:blipFill>
        <p:spPr>
          <a:xfrm>
            <a:off x="20812128" y="4887959"/>
            <a:ext cx="1104901" cy="1104901"/>
          </a:xfrm>
          <a:prstGeom prst="rect">
            <a:avLst/>
          </a:prstGeom>
          <a:ln w="12700">
            <a:miter lim="400000"/>
          </a:ln>
        </p:spPr>
      </p:pic>
      <p:pic>
        <p:nvPicPr>
          <p:cNvPr id="59" name="Image" descr="Image"/>
          <p:cNvPicPr>
            <a:picLocks noChangeAspect="1"/>
          </p:cNvPicPr>
          <p:nvPr/>
        </p:nvPicPr>
        <p:blipFill>
          <a:blip r:embed="rId5"/>
          <a:stretch>
            <a:fillRect/>
          </a:stretch>
        </p:blipFill>
        <p:spPr>
          <a:xfrm>
            <a:off x="0" y="0"/>
            <a:ext cx="1549400" cy="13716000"/>
          </a:xfrm>
          <a:prstGeom prst="rect">
            <a:avLst/>
          </a:prstGeom>
          <a:ln w="12700">
            <a:miter lim="400000"/>
          </a:ln>
        </p:spPr>
      </p:pic>
      <p:pic>
        <p:nvPicPr>
          <p:cNvPr id="60" name="Image" descr="Image"/>
          <p:cNvPicPr>
            <a:picLocks noChangeAspect="1"/>
          </p:cNvPicPr>
          <p:nvPr/>
        </p:nvPicPr>
        <p:blipFill>
          <a:blip r:embed="rId6"/>
          <a:stretch>
            <a:fillRect/>
          </a:stretch>
        </p:blipFill>
        <p:spPr>
          <a:xfrm>
            <a:off x="14579600" y="0"/>
            <a:ext cx="9804400" cy="11760200"/>
          </a:xfrm>
          <a:prstGeom prst="rect">
            <a:avLst/>
          </a:prstGeom>
          <a:ln w="12700">
            <a:miter lim="400000"/>
          </a:ln>
        </p:spPr>
      </p:pic>
      <p:pic>
        <p:nvPicPr>
          <p:cNvPr id="61" name="Image" descr="Image"/>
          <p:cNvPicPr>
            <a:picLocks noChangeAspect="1"/>
          </p:cNvPicPr>
          <p:nvPr/>
        </p:nvPicPr>
        <p:blipFill>
          <a:blip r:embed="rId7"/>
          <a:stretch>
            <a:fillRect/>
          </a:stretch>
        </p:blipFill>
        <p:spPr>
          <a:xfrm>
            <a:off x="17297400" y="0"/>
            <a:ext cx="7086600" cy="8496300"/>
          </a:xfrm>
          <a:prstGeom prst="rect">
            <a:avLst/>
          </a:prstGeom>
          <a:ln w="12700">
            <a:miter lim="400000"/>
          </a:ln>
        </p:spPr>
      </p:pic>
      <p:pic>
        <p:nvPicPr>
          <p:cNvPr id="62" name="Image" descr="Image"/>
          <p:cNvPicPr>
            <a:picLocks noChangeAspect="1"/>
          </p:cNvPicPr>
          <p:nvPr/>
        </p:nvPicPr>
        <p:blipFill>
          <a:blip r:embed="rId8"/>
          <a:stretch>
            <a:fillRect/>
          </a:stretch>
        </p:blipFill>
        <p:spPr>
          <a:xfrm>
            <a:off x="21609050" y="-419749"/>
            <a:ext cx="1104900" cy="1104901"/>
          </a:xfrm>
          <a:prstGeom prst="rect">
            <a:avLst/>
          </a:prstGeom>
          <a:ln w="12700">
            <a:miter lim="400000"/>
          </a:ln>
        </p:spPr>
      </p:pic>
      <p:pic>
        <p:nvPicPr>
          <p:cNvPr id="63" name="Image" descr="Image"/>
          <p:cNvPicPr>
            <a:picLocks noChangeAspect="1"/>
          </p:cNvPicPr>
          <p:nvPr/>
        </p:nvPicPr>
        <p:blipFill>
          <a:blip r:embed="rId9"/>
          <a:stretch>
            <a:fillRect/>
          </a:stretch>
        </p:blipFill>
        <p:spPr>
          <a:xfrm>
            <a:off x="23477236" y="1787625"/>
            <a:ext cx="1104901" cy="1104901"/>
          </a:xfrm>
          <a:prstGeom prst="rect">
            <a:avLst/>
          </a:prstGeom>
          <a:ln w="12700">
            <a:miter lim="400000"/>
          </a:ln>
        </p:spPr>
      </p:pic>
      <p:pic>
        <p:nvPicPr>
          <p:cNvPr id="64" name="Image" descr="Image"/>
          <p:cNvPicPr>
            <a:picLocks noChangeAspect="1"/>
          </p:cNvPicPr>
          <p:nvPr/>
        </p:nvPicPr>
        <p:blipFill>
          <a:blip r:embed="rId3"/>
          <a:stretch>
            <a:fillRect/>
          </a:stretch>
        </p:blipFill>
        <p:spPr>
          <a:xfrm>
            <a:off x="20351750" y="2032529"/>
            <a:ext cx="1104900" cy="1104901"/>
          </a:xfrm>
          <a:prstGeom prst="rect">
            <a:avLst/>
          </a:prstGeom>
          <a:ln w="12700">
            <a:miter lim="400000"/>
          </a:ln>
        </p:spPr>
      </p:pic>
      <p:pic>
        <p:nvPicPr>
          <p:cNvPr id="65" name="Image" descr="Image"/>
          <p:cNvPicPr>
            <a:picLocks noChangeAspect="1"/>
          </p:cNvPicPr>
          <p:nvPr/>
        </p:nvPicPr>
        <p:blipFill>
          <a:blip r:embed="rId4"/>
          <a:stretch>
            <a:fillRect/>
          </a:stretch>
        </p:blipFill>
        <p:spPr>
          <a:xfrm>
            <a:off x="20812128" y="4887959"/>
            <a:ext cx="1104901" cy="1104901"/>
          </a:xfrm>
          <a:prstGeom prst="rect">
            <a:avLst/>
          </a:prstGeom>
          <a:ln w="12700">
            <a:miter lim="400000"/>
          </a:ln>
        </p:spPr>
      </p:pic>
      <p:grpSp>
        <p:nvGrpSpPr>
          <p:cNvPr id="69" name="Group"/>
          <p:cNvGrpSpPr/>
          <p:nvPr/>
        </p:nvGrpSpPr>
        <p:grpSpPr>
          <a:xfrm>
            <a:off x="447579" y="-256681"/>
            <a:ext cx="654242" cy="12114249"/>
            <a:chOff x="0" y="0"/>
            <a:chExt cx="654240" cy="12114247"/>
          </a:xfrm>
        </p:grpSpPr>
        <p:sp>
          <p:nvSpPr>
            <p:cNvPr id="66" name="Line"/>
            <p:cNvSpPr/>
            <p:nvPr/>
          </p:nvSpPr>
          <p:spPr>
            <a:xfrm flipV="1">
              <a:off x="187420" y="2013050"/>
              <a:ext cx="1" cy="5858914"/>
            </a:xfrm>
            <a:prstGeom prst="line">
              <a:avLst/>
            </a:prstGeom>
            <a:noFill/>
            <a:ln w="6350" cap="flat">
              <a:solidFill>
                <a:srgbClr val="FFFFFF"/>
              </a:solidFill>
              <a:prstDash val="solid"/>
              <a:miter lim="400000"/>
            </a:ln>
            <a:effectLst/>
          </p:spPr>
          <p:txBody>
            <a:bodyPr wrap="square" lIns="0" tIns="0" rIns="0" bIns="0" numCol="1" anchor="ctr">
              <a:noAutofit/>
            </a:bodyPr>
            <a:lstStyle/>
            <a:p>
              <a:pPr algn="ctr">
                <a:defRPr sz="3200" spc="0">
                  <a:solidFill>
                    <a:srgbClr val="FFFFFF"/>
                  </a:solidFill>
                  <a:latin typeface="Helvetica Neue Medium"/>
                  <a:ea typeface="Helvetica Neue Medium"/>
                  <a:cs typeface="Helvetica Neue Medium"/>
                  <a:sym typeface="Helvetica Neue Medium"/>
                </a:defRPr>
              </a:pPr>
              <a:endParaRPr/>
            </a:p>
          </p:txBody>
        </p:sp>
        <p:sp>
          <p:nvSpPr>
            <p:cNvPr id="67" name="&gt;_"/>
            <p:cNvSpPr txBox="1"/>
            <p:nvPr/>
          </p:nvSpPr>
          <p:spPr>
            <a:xfrm>
              <a:off x="0" y="0"/>
              <a:ext cx="654241" cy="118516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defTabSz="12700">
                <a:lnSpc>
                  <a:spcPts val="1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800" spc="0">
                  <a:solidFill>
                    <a:srgbClr val="FFFFFF"/>
                  </a:solidFill>
                  <a:latin typeface="Greycliff CF Bold"/>
                  <a:ea typeface="Greycliff CF Bold"/>
                  <a:cs typeface="Greycliff CF Bold"/>
                  <a:sym typeface="Greycliff CF Bold"/>
                </a:defRPr>
              </a:lvl1pPr>
            </a:lstStyle>
            <a:p>
              <a:r>
                <a:t>&gt;_</a:t>
              </a:r>
            </a:p>
          </p:txBody>
        </p:sp>
        <p:pic>
          <p:nvPicPr>
            <p:cNvPr id="68" name="Image" descr="Image"/>
            <p:cNvPicPr>
              <a:picLocks noChangeAspect="1"/>
            </p:cNvPicPr>
            <p:nvPr/>
          </p:nvPicPr>
          <p:blipFill>
            <a:blip r:embed="rId10">
              <a:alphaModFix amt="90000"/>
            </a:blip>
            <a:stretch>
              <a:fillRect/>
            </a:stretch>
          </p:blipFill>
          <p:spPr>
            <a:xfrm>
              <a:off x="51953" y="8558247"/>
              <a:ext cx="279401" cy="3556001"/>
            </a:xfrm>
            <a:prstGeom prst="rect">
              <a:avLst/>
            </a:prstGeom>
            <a:ln w="12700" cap="flat">
              <a:noFill/>
              <a:miter lim="400000"/>
            </a:ln>
            <a:effectLst/>
          </p:spPr>
        </p:pic>
      </p:grpSp>
      <p:sp>
        <p:nvSpPr>
          <p:cNvPr id="70" name="Slide Number"/>
          <p:cNvSpPr txBox="1">
            <a:spLocks noGrp="1"/>
          </p:cNvSpPr>
          <p:nvPr>
            <p:ph type="sldNum" sz="quarter" idx="2"/>
          </p:nvPr>
        </p:nvSpPr>
        <p:spPr>
          <a:xfrm>
            <a:off x="356540" y="13028082"/>
            <a:ext cx="300025" cy="342901"/>
          </a:xfrm>
          <a:prstGeom prst="rect">
            <a:avLst/>
          </a:prstGeom>
        </p:spPr>
        <p:txBody>
          <a:bodyPr/>
          <a:lstStyle>
            <a:lvl1pPr>
              <a:defRPr>
                <a:solidFill>
                  <a:srgbClr val="000000"/>
                </a:solidFill>
              </a:defRPr>
            </a:lvl1p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slideLayout" Target="../slideLayouts/slideLayout3.xml"/><Relationship Id="rId7"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jpeg"/><Relationship Id="rId10" Type="http://schemas.openxmlformats.org/officeDocument/2006/relationships/image" Target="../media/image6.png"/><Relationship Id="rId4" Type="http://schemas.openxmlformats.org/officeDocument/2006/relationships/theme" Target="../theme/theme1.xml"/><Relationship Id="rId9"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E50E4"/>
        </a:solidFill>
        <a:effectLst/>
      </p:bgPr>
    </p:bg>
    <p:spTree>
      <p:nvGrpSpPr>
        <p:cNvPr id="1" name=""/>
        <p:cNvGrpSpPr/>
        <p:nvPr/>
      </p:nvGrpSpPr>
      <p:grpSpPr>
        <a:xfrm>
          <a:off x="0" y="0"/>
          <a:ext cx="0" cy="0"/>
          <a:chOff x="0" y="0"/>
          <a:chExt cx="0" cy="0"/>
        </a:xfrm>
      </p:grpSpPr>
      <p:pic>
        <p:nvPicPr>
          <p:cNvPr id="2" name="bg.jpg" descr="bg.jpg"/>
          <p:cNvPicPr>
            <a:picLocks noChangeAspect="1"/>
          </p:cNvPicPr>
          <p:nvPr/>
        </p:nvPicPr>
        <p:blipFill>
          <a:blip r:embed="rId5"/>
          <a:stretch>
            <a:fillRect/>
          </a:stretch>
        </p:blipFill>
        <p:spPr>
          <a:xfrm>
            <a:off x="0" y="0"/>
            <a:ext cx="24384000" cy="13716000"/>
          </a:xfrm>
          <a:prstGeom prst="rect">
            <a:avLst/>
          </a:prstGeom>
          <a:ln w="12700">
            <a:miter lim="400000"/>
          </a:ln>
        </p:spPr>
      </p:pic>
      <p:pic>
        <p:nvPicPr>
          <p:cNvPr id="3" name="Image" descr="Image"/>
          <p:cNvPicPr>
            <a:picLocks noChangeAspect="1"/>
          </p:cNvPicPr>
          <p:nvPr/>
        </p:nvPicPr>
        <p:blipFill>
          <a:blip r:embed="rId6"/>
          <a:stretch>
            <a:fillRect/>
          </a:stretch>
        </p:blipFill>
        <p:spPr>
          <a:xfrm>
            <a:off x="9163126" y="0"/>
            <a:ext cx="15303501" cy="13716001"/>
          </a:xfrm>
          <a:prstGeom prst="rect">
            <a:avLst/>
          </a:prstGeom>
          <a:ln w="12700">
            <a:miter lim="400000"/>
          </a:ln>
        </p:spPr>
      </p:pic>
      <p:pic>
        <p:nvPicPr>
          <p:cNvPr id="4" name="Image" descr="Image"/>
          <p:cNvPicPr>
            <a:picLocks noChangeAspect="1"/>
          </p:cNvPicPr>
          <p:nvPr/>
        </p:nvPicPr>
        <p:blipFill>
          <a:blip r:embed="rId7"/>
          <a:stretch>
            <a:fillRect/>
          </a:stretch>
        </p:blipFill>
        <p:spPr>
          <a:xfrm>
            <a:off x="14592300" y="7366000"/>
            <a:ext cx="9791700" cy="6350000"/>
          </a:xfrm>
          <a:prstGeom prst="rect">
            <a:avLst/>
          </a:prstGeom>
          <a:ln w="12700">
            <a:miter lim="400000"/>
          </a:ln>
        </p:spPr>
      </p:pic>
      <p:pic>
        <p:nvPicPr>
          <p:cNvPr id="5" name="24-Tesekkurler.jpg" descr="24-Tesekkurler.jpg"/>
          <p:cNvPicPr>
            <a:picLocks noChangeAspect="1"/>
          </p:cNvPicPr>
          <p:nvPr/>
        </p:nvPicPr>
        <p:blipFill>
          <a:blip r:embed="rId8"/>
          <a:stretch>
            <a:fillRect/>
          </a:stretch>
        </p:blipFill>
        <p:spPr>
          <a:xfrm>
            <a:off x="0" y="0"/>
            <a:ext cx="24384000" cy="13716000"/>
          </a:xfrm>
          <a:prstGeom prst="rect">
            <a:avLst/>
          </a:prstGeom>
          <a:ln w="12700">
            <a:miter lim="400000"/>
          </a:ln>
        </p:spPr>
      </p:pic>
      <p:pic>
        <p:nvPicPr>
          <p:cNvPr id="6" name="Untitled-1.png" descr="Untitled-1.png"/>
          <p:cNvPicPr>
            <a:picLocks noChangeAspect="1"/>
          </p:cNvPicPr>
          <p:nvPr/>
        </p:nvPicPr>
        <p:blipFill>
          <a:blip r:embed="rId9">
            <a:alphaModFix amt="35000"/>
          </a:blip>
          <a:stretch>
            <a:fillRect/>
          </a:stretch>
        </p:blipFill>
        <p:spPr>
          <a:xfrm>
            <a:off x="9163126" y="12700"/>
            <a:ext cx="15303501" cy="13690600"/>
          </a:xfrm>
          <a:prstGeom prst="rect">
            <a:avLst/>
          </a:prstGeom>
          <a:ln w="12700">
            <a:miter lim="400000"/>
          </a:ln>
        </p:spPr>
      </p:pic>
      <p:grpSp>
        <p:nvGrpSpPr>
          <p:cNvPr id="10" name="Group"/>
          <p:cNvGrpSpPr/>
          <p:nvPr/>
        </p:nvGrpSpPr>
        <p:grpSpPr>
          <a:xfrm>
            <a:off x="447579" y="-256681"/>
            <a:ext cx="654242" cy="12114249"/>
            <a:chOff x="0" y="0"/>
            <a:chExt cx="654240" cy="12114247"/>
          </a:xfrm>
        </p:grpSpPr>
        <p:sp>
          <p:nvSpPr>
            <p:cNvPr id="7" name="Line"/>
            <p:cNvSpPr/>
            <p:nvPr/>
          </p:nvSpPr>
          <p:spPr>
            <a:xfrm flipV="1">
              <a:off x="187420" y="2013050"/>
              <a:ext cx="1" cy="5858914"/>
            </a:xfrm>
            <a:prstGeom prst="line">
              <a:avLst/>
            </a:prstGeom>
            <a:noFill/>
            <a:ln w="6350" cap="flat">
              <a:solidFill>
                <a:srgbClr val="FFFFFF"/>
              </a:solidFill>
              <a:prstDash val="solid"/>
              <a:miter lim="400000"/>
            </a:ln>
            <a:effectLst/>
          </p:spPr>
          <p:txBody>
            <a:bodyPr wrap="square" lIns="0" tIns="0" rIns="0" bIns="0" numCol="1" anchor="ctr">
              <a:noAutofit/>
            </a:bodyPr>
            <a:lstStyle/>
            <a:p>
              <a:pPr algn="ctr">
                <a:defRPr sz="3200" spc="0">
                  <a:solidFill>
                    <a:srgbClr val="FFFFFF"/>
                  </a:solidFill>
                  <a:latin typeface="Helvetica Neue Medium"/>
                  <a:ea typeface="Helvetica Neue Medium"/>
                  <a:cs typeface="Helvetica Neue Medium"/>
                  <a:sym typeface="Helvetica Neue Medium"/>
                </a:defRPr>
              </a:pPr>
              <a:endParaRPr/>
            </a:p>
          </p:txBody>
        </p:sp>
        <p:sp>
          <p:nvSpPr>
            <p:cNvPr id="8" name="&gt;_"/>
            <p:cNvSpPr txBox="1"/>
            <p:nvPr/>
          </p:nvSpPr>
          <p:spPr>
            <a:xfrm>
              <a:off x="0" y="0"/>
              <a:ext cx="654241" cy="118516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defTabSz="12700">
                <a:lnSpc>
                  <a:spcPts val="1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800" spc="0">
                  <a:solidFill>
                    <a:srgbClr val="FFFFFF"/>
                  </a:solidFill>
                  <a:latin typeface="Greycliff CF Light"/>
                  <a:ea typeface="Greycliff CF Light"/>
                  <a:cs typeface="Greycliff CF Light"/>
                  <a:sym typeface="Greycliff CF Light"/>
                </a:defRPr>
              </a:lvl1pPr>
            </a:lstStyle>
            <a:p>
              <a:r>
                <a:t>&gt;_</a:t>
              </a:r>
            </a:p>
          </p:txBody>
        </p:sp>
        <p:pic>
          <p:nvPicPr>
            <p:cNvPr id="9" name="Image" descr="Image"/>
            <p:cNvPicPr>
              <a:picLocks noChangeAspect="1"/>
            </p:cNvPicPr>
            <p:nvPr/>
          </p:nvPicPr>
          <p:blipFill>
            <a:blip r:embed="rId10">
              <a:alphaModFix amt="96000"/>
            </a:blip>
            <a:stretch>
              <a:fillRect/>
            </a:stretch>
          </p:blipFill>
          <p:spPr>
            <a:xfrm>
              <a:off x="51953" y="8558247"/>
              <a:ext cx="279401" cy="3556001"/>
            </a:xfrm>
            <a:prstGeom prst="rect">
              <a:avLst/>
            </a:prstGeom>
            <a:ln w="12700" cap="flat">
              <a:noFill/>
              <a:miter lim="400000"/>
            </a:ln>
            <a:effectLst/>
          </p:spPr>
        </p:pic>
      </p:grpSp>
      <p:sp>
        <p:nvSpPr>
          <p:cNvPr id="11" name="Title Text"/>
          <p:cNvSpPr txBox="1">
            <a:spLocks noGrp="1"/>
          </p:cNvSpPr>
          <p:nvPr>
            <p:ph type="title"/>
          </p:nvPr>
        </p:nvSpPr>
        <p:spPr>
          <a:xfrm>
            <a:off x="1689100" y="355600"/>
            <a:ext cx="21005800" cy="2286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Title Text</a:t>
            </a:r>
          </a:p>
        </p:txBody>
      </p:sp>
      <p:sp>
        <p:nvSpPr>
          <p:cNvPr id="12" name="Body Level One…"/>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xfrm>
            <a:off x="3899840" y="12812182"/>
            <a:ext cx="300025" cy="342901"/>
          </a:xfrm>
          <a:prstGeom prst="rect">
            <a:avLst/>
          </a:prstGeom>
          <a:ln w="12700">
            <a:miter lim="400000"/>
          </a:ln>
        </p:spPr>
        <p:txBody>
          <a:bodyPr wrap="none" lIns="50800" tIns="50800" rIns="50800" bIns="50800">
            <a:spAutoFit/>
          </a:bodyPr>
          <a:lstStyle>
            <a:lvl1pPr algn="ctr">
              <a:defRPr sz="1600" spc="0">
                <a:solidFill>
                  <a:srgbClr val="FFFFFF"/>
                </a:solidFill>
                <a:latin typeface="Greycliff CF Regular"/>
                <a:ea typeface="Greycliff CF Regular"/>
                <a:cs typeface="Greycliff CF Regular"/>
                <a:sym typeface="Greycliff CF Regular"/>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Lst>
  <p:transition spd="med"/>
  <p:txStyles>
    <p:titleStyle>
      <a:lvl1pPr marL="0" marR="0" indent="0" algn="l" defTabSz="825500" rtl="0" latinLnBrk="0">
        <a:lnSpc>
          <a:spcPct val="100000"/>
        </a:lnSpc>
        <a:spcBef>
          <a:spcPts val="0"/>
        </a:spcBef>
        <a:spcAft>
          <a:spcPts val="0"/>
        </a:spcAft>
        <a:buClrTx/>
        <a:buSzTx/>
        <a:buFontTx/>
        <a:buNone/>
        <a:tabLst/>
        <a:defRPr sz="10000" b="0" i="0" u="none" strike="noStrike" cap="none" spc="-100" baseline="0">
          <a:solidFill>
            <a:srgbClr val="24242B"/>
          </a:solidFill>
          <a:uFillTx/>
          <a:latin typeface="Bespoke Sans Bold"/>
          <a:ea typeface="Bespoke Sans Bold"/>
          <a:cs typeface="Bespoke Sans Bold"/>
          <a:sym typeface="Bespoke Sans Bold"/>
        </a:defRPr>
      </a:lvl1pPr>
      <a:lvl2pPr marL="0" marR="0" indent="0" algn="l" defTabSz="825500" rtl="0" latinLnBrk="0">
        <a:lnSpc>
          <a:spcPct val="100000"/>
        </a:lnSpc>
        <a:spcBef>
          <a:spcPts val="0"/>
        </a:spcBef>
        <a:spcAft>
          <a:spcPts val="0"/>
        </a:spcAft>
        <a:buClrTx/>
        <a:buSzTx/>
        <a:buFontTx/>
        <a:buNone/>
        <a:tabLst/>
        <a:defRPr sz="10000" b="0" i="0" u="none" strike="noStrike" cap="none" spc="-100" baseline="0">
          <a:solidFill>
            <a:srgbClr val="24242B"/>
          </a:solidFill>
          <a:uFillTx/>
          <a:latin typeface="Bespoke Sans Bold"/>
          <a:ea typeface="Bespoke Sans Bold"/>
          <a:cs typeface="Bespoke Sans Bold"/>
          <a:sym typeface="Bespoke Sans Bold"/>
        </a:defRPr>
      </a:lvl2pPr>
      <a:lvl3pPr marL="0" marR="0" indent="0" algn="l" defTabSz="825500" rtl="0" latinLnBrk="0">
        <a:lnSpc>
          <a:spcPct val="100000"/>
        </a:lnSpc>
        <a:spcBef>
          <a:spcPts val="0"/>
        </a:spcBef>
        <a:spcAft>
          <a:spcPts val="0"/>
        </a:spcAft>
        <a:buClrTx/>
        <a:buSzTx/>
        <a:buFontTx/>
        <a:buNone/>
        <a:tabLst/>
        <a:defRPr sz="10000" b="0" i="0" u="none" strike="noStrike" cap="none" spc="-100" baseline="0">
          <a:solidFill>
            <a:srgbClr val="24242B"/>
          </a:solidFill>
          <a:uFillTx/>
          <a:latin typeface="Bespoke Sans Bold"/>
          <a:ea typeface="Bespoke Sans Bold"/>
          <a:cs typeface="Bespoke Sans Bold"/>
          <a:sym typeface="Bespoke Sans Bold"/>
        </a:defRPr>
      </a:lvl3pPr>
      <a:lvl4pPr marL="0" marR="0" indent="0" algn="l" defTabSz="825500" rtl="0" latinLnBrk="0">
        <a:lnSpc>
          <a:spcPct val="100000"/>
        </a:lnSpc>
        <a:spcBef>
          <a:spcPts val="0"/>
        </a:spcBef>
        <a:spcAft>
          <a:spcPts val="0"/>
        </a:spcAft>
        <a:buClrTx/>
        <a:buSzTx/>
        <a:buFontTx/>
        <a:buNone/>
        <a:tabLst/>
        <a:defRPr sz="10000" b="0" i="0" u="none" strike="noStrike" cap="none" spc="-100" baseline="0">
          <a:solidFill>
            <a:srgbClr val="24242B"/>
          </a:solidFill>
          <a:uFillTx/>
          <a:latin typeface="Bespoke Sans Bold"/>
          <a:ea typeface="Bespoke Sans Bold"/>
          <a:cs typeface="Bespoke Sans Bold"/>
          <a:sym typeface="Bespoke Sans Bold"/>
        </a:defRPr>
      </a:lvl4pPr>
      <a:lvl5pPr marL="0" marR="0" indent="0" algn="l" defTabSz="825500" rtl="0" latinLnBrk="0">
        <a:lnSpc>
          <a:spcPct val="100000"/>
        </a:lnSpc>
        <a:spcBef>
          <a:spcPts val="0"/>
        </a:spcBef>
        <a:spcAft>
          <a:spcPts val="0"/>
        </a:spcAft>
        <a:buClrTx/>
        <a:buSzTx/>
        <a:buFontTx/>
        <a:buNone/>
        <a:tabLst/>
        <a:defRPr sz="10000" b="0" i="0" u="none" strike="noStrike" cap="none" spc="-100" baseline="0">
          <a:solidFill>
            <a:srgbClr val="24242B"/>
          </a:solidFill>
          <a:uFillTx/>
          <a:latin typeface="Bespoke Sans Bold"/>
          <a:ea typeface="Bespoke Sans Bold"/>
          <a:cs typeface="Bespoke Sans Bold"/>
          <a:sym typeface="Bespoke Sans Bold"/>
        </a:defRPr>
      </a:lvl5pPr>
      <a:lvl6pPr marL="0" marR="0" indent="0" algn="l" defTabSz="825500" rtl="0" latinLnBrk="0">
        <a:lnSpc>
          <a:spcPct val="100000"/>
        </a:lnSpc>
        <a:spcBef>
          <a:spcPts val="0"/>
        </a:spcBef>
        <a:spcAft>
          <a:spcPts val="0"/>
        </a:spcAft>
        <a:buClrTx/>
        <a:buSzTx/>
        <a:buFontTx/>
        <a:buNone/>
        <a:tabLst/>
        <a:defRPr sz="10000" b="0" i="0" u="none" strike="noStrike" cap="none" spc="-100" baseline="0">
          <a:solidFill>
            <a:srgbClr val="24242B"/>
          </a:solidFill>
          <a:uFillTx/>
          <a:latin typeface="Bespoke Sans Bold"/>
          <a:ea typeface="Bespoke Sans Bold"/>
          <a:cs typeface="Bespoke Sans Bold"/>
          <a:sym typeface="Bespoke Sans Bold"/>
        </a:defRPr>
      </a:lvl6pPr>
      <a:lvl7pPr marL="0" marR="0" indent="0" algn="l" defTabSz="825500" rtl="0" latinLnBrk="0">
        <a:lnSpc>
          <a:spcPct val="100000"/>
        </a:lnSpc>
        <a:spcBef>
          <a:spcPts val="0"/>
        </a:spcBef>
        <a:spcAft>
          <a:spcPts val="0"/>
        </a:spcAft>
        <a:buClrTx/>
        <a:buSzTx/>
        <a:buFontTx/>
        <a:buNone/>
        <a:tabLst/>
        <a:defRPr sz="10000" b="0" i="0" u="none" strike="noStrike" cap="none" spc="-100" baseline="0">
          <a:solidFill>
            <a:srgbClr val="24242B"/>
          </a:solidFill>
          <a:uFillTx/>
          <a:latin typeface="Bespoke Sans Bold"/>
          <a:ea typeface="Bespoke Sans Bold"/>
          <a:cs typeface="Bespoke Sans Bold"/>
          <a:sym typeface="Bespoke Sans Bold"/>
        </a:defRPr>
      </a:lvl7pPr>
      <a:lvl8pPr marL="0" marR="0" indent="0" algn="l" defTabSz="825500" rtl="0" latinLnBrk="0">
        <a:lnSpc>
          <a:spcPct val="100000"/>
        </a:lnSpc>
        <a:spcBef>
          <a:spcPts val="0"/>
        </a:spcBef>
        <a:spcAft>
          <a:spcPts val="0"/>
        </a:spcAft>
        <a:buClrTx/>
        <a:buSzTx/>
        <a:buFontTx/>
        <a:buNone/>
        <a:tabLst/>
        <a:defRPr sz="10000" b="0" i="0" u="none" strike="noStrike" cap="none" spc="-100" baseline="0">
          <a:solidFill>
            <a:srgbClr val="24242B"/>
          </a:solidFill>
          <a:uFillTx/>
          <a:latin typeface="Bespoke Sans Bold"/>
          <a:ea typeface="Bespoke Sans Bold"/>
          <a:cs typeface="Bespoke Sans Bold"/>
          <a:sym typeface="Bespoke Sans Bold"/>
        </a:defRPr>
      </a:lvl8pPr>
      <a:lvl9pPr marL="0" marR="0" indent="0" algn="l" defTabSz="825500" rtl="0" latinLnBrk="0">
        <a:lnSpc>
          <a:spcPct val="100000"/>
        </a:lnSpc>
        <a:spcBef>
          <a:spcPts val="0"/>
        </a:spcBef>
        <a:spcAft>
          <a:spcPts val="0"/>
        </a:spcAft>
        <a:buClrTx/>
        <a:buSzTx/>
        <a:buFontTx/>
        <a:buNone/>
        <a:tabLst/>
        <a:defRPr sz="10000" b="0" i="0" u="none" strike="noStrike" cap="none" spc="-100" baseline="0">
          <a:solidFill>
            <a:srgbClr val="24242B"/>
          </a:solidFill>
          <a:uFillTx/>
          <a:latin typeface="Bespoke Sans Bold"/>
          <a:ea typeface="Bespoke Sans Bold"/>
          <a:cs typeface="Bespoke Sans Bold"/>
          <a:sym typeface="Bespoke Sans Bold"/>
        </a:defRPr>
      </a:lvl9pPr>
    </p:titleStyle>
    <p:bodyStyle>
      <a:lvl1pPr marL="1322916" marR="0" indent="-1322916" algn="l" defTabSz="825500" rtl="0" latinLnBrk="0">
        <a:lnSpc>
          <a:spcPct val="100000"/>
        </a:lnSpc>
        <a:spcBef>
          <a:spcPts val="0"/>
        </a:spcBef>
        <a:spcAft>
          <a:spcPts val="0"/>
        </a:spcAft>
        <a:buClrTx/>
        <a:buSzPct val="125000"/>
        <a:buFontTx/>
        <a:buChar char="•"/>
        <a:tabLst/>
        <a:defRPr sz="10000" b="0" i="0" u="none" strike="noStrike" cap="none" spc="-100" baseline="0">
          <a:solidFill>
            <a:srgbClr val="24242B"/>
          </a:solidFill>
          <a:uFillTx/>
          <a:latin typeface="Bespoke Sans Bold"/>
          <a:ea typeface="Bespoke Sans Bold"/>
          <a:cs typeface="Bespoke Sans Bold"/>
          <a:sym typeface="Bespoke Sans Bold"/>
        </a:defRPr>
      </a:lvl1pPr>
      <a:lvl2pPr marL="1957916" marR="0" indent="-1322916" algn="l" defTabSz="825500" rtl="0" latinLnBrk="0">
        <a:lnSpc>
          <a:spcPct val="100000"/>
        </a:lnSpc>
        <a:spcBef>
          <a:spcPts val="0"/>
        </a:spcBef>
        <a:spcAft>
          <a:spcPts val="0"/>
        </a:spcAft>
        <a:buClrTx/>
        <a:buSzPct val="125000"/>
        <a:buFontTx/>
        <a:buChar char="•"/>
        <a:tabLst/>
        <a:defRPr sz="10000" b="0" i="0" u="none" strike="noStrike" cap="none" spc="-100" baseline="0">
          <a:solidFill>
            <a:srgbClr val="24242B"/>
          </a:solidFill>
          <a:uFillTx/>
          <a:latin typeface="Bespoke Sans Bold"/>
          <a:ea typeface="Bespoke Sans Bold"/>
          <a:cs typeface="Bespoke Sans Bold"/>
          <a:sym typeface="Bespoke Sans Bold"/>
        </a:defRPr>
      </a:lvl2pPr>
      <a:lvl3pPr marL="2592916" marR="0" indent="-1322916" algn="l" defTabSz="825500" rtl="0" latinLnBrk="0">
        <a:lnSpc>
          <a:spcPct val="100000"/>
        </a:lnSpc>
        <a:spcBef>
          <a:spcPts val="0"/>
        </a:spcBef>
        <a:spcAft>
          <a:spcPts val="0"/>
        </a:spcAft>
        <a:buClrTx/>
        <a:buSzPct val="125000"/>
        <a:buFontTx/>
        <a:buChar char="•"/>
        <a:tabLst/>
        <a:defRPr sz="10000" b="0" i="0" u="none" strike="noStrike" cap="none" spc="-100" baseline="0">
          <a:solidFill>
            <a:srgbClr val="24242B"/>
          </a:solidFill>
          <a:uFillTx/>
          <a:latin typeface="Bespoke Sans Bold"/>
          <a:ea typeface="Bespoke Sans Bold"/>
          <a:cs typeface="Bespoke Sans Bold"/>
          <a:sym typeface="Bespoke Sans Bold"/>
        </a:defRPr>
      </a:lvl3pPr>
      <a:lvl4pPr marL="3227916" marR="0" indent="-1322916" algn="l" defTabSz="825500" rtl="0" latinLnBrk="0">
        <a:lnSpc>
          <a:spcPct val="100000"/>
        </a:lnSpc>
        <a:spcBef>
          <a:spcPts val="0"/>
        </a:spcBef>
        <a:spcAft>
          <a:spcPts val="0"/>
        </a:spcAft>
        <a:buClrTx/>
        <a:buSzPct val="125000"/>
        <a:buFontTx/>
        <a:buChar char="•"/>
        <a:tabLst/>
        <a:defRPr sz="10000" b="0" i="0" u="none" strike="noStrike" cap="none" spc="-100" baseline="0">
          <a:solidFill>
            <a:srgbClr val="24242B"/>
          </a:solidFill>
          <a:uFillTx/>
          <a:latin typeface="Bespoke Sans Bold"/>
          <a:ea typeface="Bespoke Sans Bold"/>
          <a:cs typeface="Bespoke Sans Bold"/>
          <a:sym typeface="Bespoke Sans Bold"/>
        </a:defRPr>
      </a:lvl4pPr>
      <a:lvl5pPr marL="3862916" marR="0" indent="-1322916" algn="l" defTabSz="825500" rtl="0" latinLnBrk="0">
        <a:lnSpc>
          <a:spcPct val="100000"/>
        </a:lnSpc>
        <a:spcBef>
          <a:spcPts val="0"/>
        </a:spcBef>
        <a:spcAft>
          <a:spcPts val="0"/>
        </a:spcAft>
        <a:buClrTx/>
        <a:buSzPct val="125000"/>
        <a:buFontTx/>
        <a:buChar char="•"/>
        <a:tabLst/>
        <a:defRPr sz="10000" b="0" i="0" u="none" strike="noStrike" cap="none" spc="-100" baseline="0">
          <a:solidFill>
            <a:srgbClr val="24242B"/>
          </a:solidFill>
          <a:uFillTx/>
          <a:latin typeface="Bespoke Sans Bold"/>
          <a:ea typeface="Bespoke Sans Bold"/>
          <a:cs typeface="Bespoke Sans Bold"/>
          <a:sym typeface="Bespoke Sans Bold"/>
        </a:defRPr>
      </a:lvl5pPr>
      <a:lvl6pPr marL="4497916" marR="0" indent="-1322916" algn="l" defTabSz="825500" rtl="0" latinLnBrk="0">
        <a:lnSpc>
          <a:spcPct val="100000"/>
        </a:lnSpc>
        <a:spcBef>
          <a:spcPts val="0"/>
        </a:spcBef>
        <a:spcAft>
          <a:spcPts val="0"/>
        </a:spcAft>
        <a:buClrTx/>
        <a:buSzPct val="125000"/>
        <a:buFontTx/>
        <a:buChar char="•"/>
        <a:tabLst/>
        <a:defRPr sz="10000" b="0" i="0" u="none" strike="noStrike" cap="none" spc="-100" baseline="0">
          <a:solidFill>
            <a:srgbClr val="24242B"/>
          </a:solidFill>
          <a:uFillTx/>
          <a:latin typeface="Bespoke Sans Bold"/>
          <a:ea typeface="Bespoke Sans Bold"/>
          <a:cs typeface="Bespoke Sans Bold"/>
          <a:sym typeface="Bespoke Sans Bold"/>
        </a:defRPr>
      </a:lvl6pPr>
      <a:lvl7pPr marL="5132916" marR="0" indent="-1322916" algn="l" defTabSz="825500" rtl="0" latinLnBrk="0">
        <a:lnSpc>
          <a:spcPct val="100000"/>
        </a:lnSpc>
        <a:spcBef>
          <a:spcPts val="0"/>
        </a:spcBef>
        <a:spcAft>
          <a:spcPts val="0"/>
        </a:spcAft>
        <a:buClrTx/>
        <a:buSzPct val="125000"/>
        <a:buFontTx/>
        <a:buChar char="•"/>
        <a:tabLst/>
        <a:defRPr sz="10000" b="0" i="0" u="none" strike="noStrike" cap="none" spc="-100" baseline="0">
          <a:solidFill>
            <a:srgbClr val="24242B"/>
          </a:solidFill>
          <a:uFillTx/>
          <a:latin typeface="Bespoke Sans Bold"/>
          <a:ea typeface="Bespoke Sans Bold"/>
          <a:cs typeface="Bespoke Sans Bold"/>
          <a:sym typeface="Bespoke Sans Bold"/>
        </a:defRPr>
      </a:lvl7pPr>
      <a:lvl8pPr marL="5767916" marR="0" indent="-1322916" algn="l" defTabSz="825500" rtl="0" latinLnBrk="0">
        <a:lnSpc>
          <a:spcPct val="100000"/>
        </a:lnSpc>
        <a:spcBef>
          <a:spcPts val="0"/>
        </a:spcBef>
        <a:spcAft>
          <a:spcPts val="0"/>
        </a:spcAft>
        <a:buClrTx/>
        <a:buSzPct val="125000"/>
        <a:buFontTx/>
        <a:buChar char="•"/>
        <a:tabLst/>
        <a:defRPr sz="10000" b="0" i="0" u="none" strike="noStrike" cap="none" spc="-100" baseline="0">
          <a:solidFill>
            <a:srgbClr val="24242B"/>
          </a:solidFill>
          <a:uFillTx/>
          <a:latin typeface="Bespoke Sans Bold"/>
          <a:ea typeface="Bespoke Sans Bold"/>
          <a:cs typeface="Bespoke Sans Bold"/>
          <a:sym typeface="Bespoke Sans Bold"/>
        </a:defRPr>
      </a:lvl8pPr>
      <a:lvl9pPr marL="6402916" marR="0" indent="-1322916" algn="l" defTabSz="825500" rtl="0" latinLnBrk="0">
        <a:lnSpc>
          <a:spcPct val="100000"/>
        </a:lnSpc>
        <a:spcBef>
          <a:spcPts val="0"/>
        </a:spcBef>
        <a:spcAft>
          <a:spcPts val="0"/>
        </a:spcAft>
        <a:buClrTx/>
        <a:buSzPct val="125000"/>
        <a:buFontTx/>
        <a:buChar char="•"/>
        <a:tabLst/>
        <a:defRPr sz="10000" b="0" i="0" u="none" strike="noStrike" cap="none" spc="-100" baseline="0">
          <a:solidFill>
            <a:srgbClr val="24242B"/>
          </a:solidFill>
          <a:uFillTx/>
          <a:latin typeface="Bespoke Sans Bold"/>
          <a:ea typeface="Bespoke Sans Bold"/>
          <a:cs typeface="Bespoke Sans Bold"/>
          <a:sym typeface="Bespoke Sans Bold"/>
        </a:defRPr>
      </a:lvl9pPr>
    </p:bodyStyle>
    <p:otherStyle>
      <a:lvl1pPr marL="0" marR="0" indent="0" algn="ctr" defTabSz="8255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Greycliff CF Regular"/>
        </a:defRPr>
      </a:lvl1pPr>
      <a:lvl2pPr marL="0" marR="0" indent="228600" algn="ctr" defTabSz="8255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Greycliff CF Regular"/>
        </a:defRPr>
      </a:lvl2pPr>
      <a:lvl3pPr marL="0" marR="0" indent="457200" algn="ctr" defTabSz="8255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Greycliff CF Regular"/>
        </a:defRPr>
      </a:lvl3pPr>
      <a:lvl4pPr marL="0" marR="0" indent="685800" algn="ctr" defTabSz="8255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Greycliff CF Regular"/>
        </a:defRPr>
      </a:lvl4pPr>
      <a:lvl5pPr marL="0" marR="0" indent="914400" algn="ctr" defTabSz="8255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Greycliff CF Regular"/>
        </a:defRPr>
      </a:lvl5pPr>
      <a:lvl6pPr marL="0" marR="0" indent="1143000" algn="ctr" defTabSz="8255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Greycliff CF Regular"/>
        </a:defRPr>
      </a:lvl6pPr>
      <a:lvl7pPr marL="0" marR="0" indent="1371600" algn="ctr" defTabSz="8255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Greycliff CF Regular"/>
        </a:defRPr>
      </a:lvl7pPr>
      <a:lvl8pPr marL="0" marR="0" indent="1600200" algn="ctr" defTabSz="8255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Greycliff CF Regular"/>
        </a:defRPr>
      </a:lvl8pPr>
      <a:lvl9pPr marL="0" marR="0" indent="1828800" algn="ctr" defTabSz="8255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Greycliff CF Regular"/>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 name="Image" descr="Image"/>
          <p:cNvPicPr>
            <a:picLocks noChangeAspect="1"/>
          </p:cNvPicPr>
          <p:nvPr/>
        </p:nvPicPr>
        <p:blipFill>
          <a:blip r:embed="rId2"/>
          <a:stretch>
            <a:fillRect/>
          </a:stretch>
        </p:blipFill>
        <p:spPr>
          <a:xfrm>
            <a:off x="2149233" y="1886129"/>
            <a:ext cx="6238364" cy="968344"/>
          </a:xfrm>
          <a:prstGeom prst="rect">
            <a:avLst/>
          </a:prstGeom>
          <a:ln w="12700">
            <a:miter lim="400000"/>
          </a:ln>
        </p:spPr>
      </p:pic>
      <p:sp>
        <p:nvSpPr>
          <p:cNvPr id="164" name="PRESENTATION…"/>
          <p:cNvSpPr txBox="1"/>
          <p:nvPr/>
        </p:nvSpPr>
        <p:spPr>
          <a:xfrm>
            <a:off x="2033746" y="10789532"/>
            <a:ext cx="16870074" cy="13490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b">
            <a:spAutoFit/>
          </a:bodyPr>
          <a:lstStyle/>
          <a:p>
            <a:pPr>
              <a:lnSpc>
                <a:spcPct val="90000"/>
              </a:lnSpc>
              <a:defRPr sz="9000" spc="0">
                <a:solidFill>
                  <a:srgbClr val="FFFFFF"/>
                </a:solidFill>
                <a:latin typeface="Greycliff CF Bold"/>
                <a:ea typeface="Greycliff CF Bold"/>
                <a:cs typeface="Greycliff CF Bold"/>
                <a:sym typeface="Greycliff CF Bold"/>
              </a:defRPr>
            </a:pPr>
            <a:r>
              <a:rPr lang="tr-TR" b="1" dirty="0"/>
              <a:t>REST-</a:t>
            </a:r>
            <a:r>
              <a:rPr lang="tr-TR" b="1" dirty="0" err="1"/>
              <a:t>RESTful</a:t>
            </a:r>
            <a:r>
              <a:rPr lang="tr-TR" b="1" dirty="0"/>
              <a:t> Web Servis</a:t>
            </a:r>
            <a:endParaRPr b="1" dirty="0"/>
          </a:p>
        </p:txBody>
      </p:sp>
      <p:sp>
        <p:nvSpPr>
          <p:cNvPr id="165" name="1"/>
          <p:cNvSpPr txBox="1"/>
          <p:nvPr/>
        </p:nvSpPr>
        <p:spPr>
          <a:xfrm>
            <a:off x="498379" y="12024219"/>
            <a:ext cx="654242" cy="11851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2700">
              <a:lnSpc>
                <a:spcPts val="1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800" spc="0">
                <a:solidFill>
                  <a:srgbClr val="FFFFFF"/>
                </a:solidFill>
                <a:latin typeface="Greycliff CF Light"/>
                <a:ea typeface="Greycliff CF Light"/>
                <a:cs typeface="Greycliff CF Light"/>
                <a:sym typeface="Greycliff CF Light"/>
              </a:defRPr>
            </a:lvl1pPr>
          </a:lstStyle>
          <a:p>
            <a:r>
              <a:t>1</a:t>
            </a:r>
          </a:p>
        </p:txBody>
      </p:sp>
      <p:sp>
        <p:nvSpPr>
          <p:cNvPr id="5" name="TEŞEKKÜRLER">
            <a:extLst>
              <a:ext uri="{FF2B5EF4-FFF2-40B4-BE49-F238E27FC236}">
                <a16:creationId xmlns:a16="http://schemas.microsoft.com/office/drawing/2014/main" id="{D1CF37B0-5A0B-41CF-834E-B111A5806A15}"/>
              </a:ext>
            </a:extLst>
          </p:cNvPr>
          <p:cNvSpPr txBox="1"/>
          <p:nvPr/>
        </p:nvSpPr>
        <p:spPr>
          <a:xfrm>
            <a:off x="17817347" y="12366913"/>
            <a:ext cx="7538203" cy="13490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b">
            <a:spAutoFit/>
          </a:bodyPr>
          <a:lstStyle>
            <a:lvl1pPr>
              <a:lnSpc>
                <a:spcPct val="90000"/>
              </a:lnSpc>
              <a:defRPr sz="9000" spc="0">
                <a:solidFill>
                  <a:srgbClr val="FFFFFF"/>
                </a:solidFill>
                <a:latin typeface="Greycliff CF Bold"/>
                <a:ea typeface="Greycliff CF Bold"/>
                <a:cs typeface="Greycliff CF Bold"/>
                <a:sym typeface="Greycliff CF Bold"/>
              </a:defRPr>
            </a:lvl1pPr>
          </a:lstStyle>
          <a:p>
            <a:r>
              <a:rPr lang="tr-TR" dirty="0"/>
              <a:t>SERHAT ATAŞ</a:t>
            </a:r>
            <a:endParaRPr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ş Statü Kartları">
            <a:extLst>
              <a:ext uri="{FF2B5EF4-FFF2-40B4-BE49-F238E27FC236}">
                <a16:creationId xmlns:a16="http://schemas.microsoft.com/office/drawing/2014/main" id="{8DC06613-0CAC-4CD4-954F-5BADAE2EF1BB}"/>
              </a:ext>
            </a:extLst>
          </p:cNvPr>
          <p:cNvSpPr txBox="1"/>
          <p:nvPr/>
        </p:nvSpPr>
        <p:spPr>
          <a:xfrm>
            <a:off x="2890613" y="950534"/>
            <a:ext cx="20235310" cy="140238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defTabSz="12700">
              <a:lnSpc>
                <a:spcPts val="1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2000" spc="0">
                <a:solidFill>
                  <a:srgbClr val="000000"/>
                </a:solidFill>
                <a:latin typeface="Greycliff CF Bold"/>
                <a:ea typeface="Greycliff CF Bold"/>
                <a:cs typeface="Greycliff CF Bold"/>
                <a:sym typeface="Greycliff CF Bold"/>
              </a:defRPr>
            </a:lvl1pPr>
          </a:lstStyle>
          <a:p>
            <a:pPr algn="ctr"/>
            <a:r>
              <a:rPr lang="tr-TR" sz="8800" b="1" dirty="0"/>
              <a:t>HTTP Durum Kodları</a:t>
            </a:r>
            <a:endParaRPr lang="tr-TR" sz="8800" dirty="0"/>
          </a:p>
          <a:p>
            <a:r>
              <a:rPr lang="tr-TR" sz="4000" dirty="0"/>
              <a:t>HTTP durum </a:t>
            </a:r>
            <a:r>
              <a:rPr lang="tr-TR" sz="4000" dirty="0" err="1"/>
              <a:t>kodlari</a:t>
            </a:r>
            <a:r>
              <a:rPr lang="tr-TR" sz="4000" dirty="0"/>
              <a:t> </a:t>
            </a:r>
            <a:r>
              <a:rPr lang="tr-TR" sz="4000" dirty="0" err="1"/>
              <a:t>Response</a:t>
            </a:r>
            <a:r>
              <a:rPr lang="tr-TR" sz="4000" dirty="0"/>
              <a:t> içerisinde dönen ve o işlemin durumunu bildiren 3 haneli kodlardır, her bir kod farklı anlamlar içermektedir.</a:t>
            </a:r>
          </a:p>
          <a:p>
            <a:r>
              <a:rPr lang="tr-TR" sz="4000" dirty="0"/>
              <a:t>Durum kodlarını basit şekilde ayırmak gerekirse şöyledir;</a:t>
            </a:r>
          </a:p>
          <a:p>
            <a:r>
              <a:rPr lang="tr-TR" sz="4000" b="1" dirty="0"/>
              <a:t>1xx:</a:t>
            </a:r>
            <a:r>
              <a:rPr lang="tr-TR" sz="4000" dirty="0"/>
              <a:t> Bilgilendirme mesajları.</a:t>
            </a:r>
          </a:p>
          <a:p>
            <a:r>
              <a:rPr lang="tr-TR" sz="4000" b="1" dirty="0"/>
              <a:t>2xx:</a:t>
            </a:r>
            <a:r>
              <a:rPr lang="tr-TR" sz="4000" dirty="0"/>
              <a:t> Başarı mesajları.</a:t>
            </a:r>
          </a:p>
          <a:p>
            <a:r>
              <a:rPr lang="tr-TR" sz="4000" b="1" dirty="0"/>
              <a:t>3xx:</a:t>
            </a:r>
            <a:r>
              <a:rPr lang="tr-TR" sz="4000" dirty="0"/>
              <a:t> Yönlendirme mesajları.</a:t>
            </a:r>
          </a:p>
          <a:p>
            <a:r>
              <a:rPr lang="tr-TR" sz="4000" b="1" dirty="0"/>
              <a:t>4xx:</a:t>
            </a:r>
            <a:r>
              <a:rPr lang="tr-TR" sz="4000" dirty="0"/>
              <a:t> Client hata mesajları.</a:t>
            </a:r>
          </a:p>
          <a:p>
            <a:r>
              <a:rPr lang="tr-TR" sz="4000" b="1" dirty="0"/>
              <a:t>5xx:</a:t>
            </a:r>
            <a:r>
              <a:rPr lang="tr-TR" sz="4000" dirty="0"/>
              <a:t> Server hata mesajları.</a:t>
            </a:r>
          </a:p>
          <a:p>
            <a:endParaRPr lang="tr-TR" sz="4000" dirty="0"/>
          </a:p>
          <a:p>
            <a:r>
              <a:rPr lang="tr-TR" sz="4000" b="1" dirty="0"/>
              <a:t> </a:t>
            </a:r>
          </a:p>
        </p:txBody>
      </p:sp>
    </p:spTree>
    <p:extLst>
      <p:ext uri="{BB962C8B-B14F-4D97-AF65-F5344CB8AC3E}">
        <p14:creationId xmlns:p14="http://schemas.microsoft.com/office/powerpoint/2010/main" val="1847800399"/>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ş Statü Kartları">
            <a:extLst>
              <a:ext uri="{FF2B5EF4-FFF2-40B4-BE49-F238E27FC236}">
                <a16:creationId xmlns:a16="http://schemas.microsoft.com/office/drawing/2014/main" id="{8DC06613-0CAC-4CD4-954F-5BADAE2EF1BB}"/>
              </a:ext>
            </a:extLst>
          </p:cNvPr>
          <p:cNvSpPr txBox="1"/>
          <p:nvPr/>
        </p:nvSpPr>
        <p:spPr>
          <a:xfrm>
            <a:off x="1905000" y="1769684"/>
            <a:ext cx="22478999" cy="191534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defTabSz="12700">
              <a:lnSpc>
                <a:spcPts val="1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2000" spc="0">
                <a:solidFill>
                  <a:srgbClr val="000000"/>
                </a:solidFill>
                <a:latin typeface="Greycliff CF Bold"/>
                <a:ea typeface="Greycliff CF Bold"/>
                <a:cs typeface="Greycliff CF Bold"/>
                <a:sym typeface="Greycliff CF Bold"/>
              </a:defRPr>
            </a:lvl1pPr>
          </a:lstStyle>
          <a:p>
            <a:pPr algn="ctr"/>
            <a:r>
              <a:rPr lang="tr-TR" sz="8800" b="1" dirty="0"/>
              <a:t>REST API Oluştururken Dikkat Edilmesi Gerekenler</a:t>
            </a:r>
          </a:p>
          <a:p>
            <a:pPr algn="just"/>
            <a:r>
              <a:rPr lang="tr-TR" sz="4000" b="1" dirty="0"/>
              <a:t>1.Resource’da İsim Kullanın</a:t>
            </a:r>
          </a:p>
          <a:p>
            <a:pPr algn="just"/>
            <a:r>
              <a:rPr lang="tr-TR" sz="4000" b="1" dirty="0"/>
              <a:t>2.Resource’ları Çoğul Adlandırın</a:t>
            </a:r>
          </a:p>
          <a:p>
            <a:pPr algn="just"/>
            <a:r>
              <a:rPr lang="tr-TR" sz="4000" b="1" dirty="0"/>
              <a:t>3.Resource’da Büyük Harf Kullanmayın</a:t>
            </a:r>
          </a:p>
          <a:p>
            <a:r>
              <a:rPr lang="tr-TR" sz="4000" b="1" dirty="0"/>
              <a:t>4.Birden Fazla Kelimeyi Ayırma Yöntemi: </a:t>
            </a:r>
            <a:r>
              <a:rPr lang="tr-TR" sz="4000" dirty="0" err="1"/>
              <a:t>URI’de</a:t>
            </a:r>
            <a:r>
              <a:rPr lang="tr-TR" sz="4000" dirty="0"/>
              <a:t> birden fazla kelime varsa bunları </a:t>
            </a:r>
            <a:r>
              <a:rPr lang="tr-TR" sz="4000" dirty="0" err="1"/>
              <a:t>kebab</a:t>
            </a:r>
            <a:r>
              <a:rPr lang="tr-TR" sz="4000" dirty="0"/>
              <a:t> </a:t>
            </a:r>
            <a:r>
              <a:rPr lang="tr-TR" sz="4000" dirty="0" err="1"/>
              <a:t>case</a:t>
            </a:r>
            <a:r>
              <a:rPr lang="tr-TR" sz="4000" dirty="0"/>
              <a:t> denilen “-” kullanımıyla ayırırsanız daha anlaşılır olacaktır.</a:t>
            </a:r>
          </a:p>
          <a:p>
            <a:pPr algn="just"/>
            <a:r>
              <a:rPr lang="tr-TR" sz="4000" b="1" dirty="0"/>
              <a:t>5.URI Sonunda “/” Kullanmayın</a:t>
            </a:r>
          </a:p>
          <a:p>
            <a:pPr algn="just"/>
            <a:endParaRPr lang="tr-TR" b="1" dirty="0"/>
          </a:p>
          <a:p>
            <a:pPr algn="just"/>
            <a:endParaRPr lang="tr-TR" b="1" dirty="0"/>
          </a:p>
          <a:p>
            <a:pPr algn="just"/>
            <a:endParaRPr lang="tr-TR" sz="4000" b="1" dirty="0"/>
          </a:p>
          <a:p>
            <a:pPr algn="ctr"/>
            <a:endParaRPr lang="tr-TR" sz="8800" b="1" dirty="0"/>
          </a:p>
          <a:p>
            <a:pPr algn="just"/>
            <a:endParaRPr lang="tr-TR" sz="8800" dirty="0"/>
          </a:p>
          <a:p>
            <a:endParaRPr lang="tr-TR" sz="4000" dirty="0"/>
          </a:p>
          <a:p>
            <a:r>
              <a:rPr lang="tr-TR" sz="4000" b="1" dirty="0"/>
              <a:t> </a:t>
            </a:r>
          </a:p>
        </p:txBody>
      </p:sp>
    </p:spTree>
    <p:extLst>
      <p:ext uri="{BB962C8B-B14F-4D97-AF65-F5344CB8AC3E}">
        <p14:creationId xmlns:p14="http://schemas.microsoft.com/office/powerpoint/2010/main" val="180225527"/>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ş Statü Kartları">
            <a:extLst>
              <a:ext uri="{FF2B5EF4-FFF2-40B4-BE49-F238E27FC236}">
                <a16:creationId xmlns:a16="http://schemas.microsoft.com/office/drawing/2014/main" id="{8DC06613-0CAC-4CD4-954F-5BADAE2EF1BB}"/>
              </a:ext>
            </a:extLst>
          </p:cNvPr>
          <p:cNvSpPr txBox="1"/>
          <p:nvPr/>
        </p:nvSpPr>
        <p:spPr>
          <a:xfrm>
            <a:off x="1905001" y="1464884"/>
            <a:ext cx="22478999" cy="1787104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defTabSz="12700">
              <a:lnSpc>
                <a:spcPts val="1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2000" spc="0">
                <a:solidFill>
                  <a:srgbClr val="000000"/>
                </a:solidFill>
                <a:latin typeface="Greycliff CF Bold"/>
                <a:ea typeface="Greycliff CF Bold"/>
                <a:cs typeface="Greycliff CF Bold"/>
                <a:sym typeface="Greycliff CF Bold"/>
              </a:defRPr>
            </a:lvl1pPr>
          </a:lstStyle>
          <a:p>
            <a:r>
              <a:rPr lang="tr-TR" sz="4000" b="1" dirty="0"/>
              <a:t>6.Resource-SubResource İlişkisi Kullanımı: </a:t>
            </a:r>
            <a:r>
              <a:rPr lang="tr-TR" sz="4000" dirty="0"/>
              <a:t>Bir Resource üzerinden alt </a:t>
            </a:r>
            <a:r>
              <a:rPr lang="tr-TR" sz="4000" dirty="0" err="1"/>
              <a:t>Resource’lara</a:t>
            </a:r>
            <a:r>
              <a:rPr lang="tr-TR" sz="4000" dirty="0"/>
              <a:t> erişebiliyorsak bunu </a:t>
            </a:r>
            <a:r>
              <a:rPr lang="tr-TR" sz="4000" dirty="0" err="1"/>
              <a:t>API’da</a:t>
            </a:r>
            <a:r>
              <a:rPr lang="tr-TR" sz="4000" dirty="0"/>
              <a:t> daha anlaşılır şekilde vermemiz gerekir.</a:t>
            </a:r>
          </a:p>
          <a:p>
            <a:r>
              <a:rPr lang="tr-TR" sz="4000" b="1" dirty="0"/>
              <a:t>7.Listeleme için Noktalama İşaretleri Kullanımı: </a:t>
            </a:r>
            <a:r>
              <a:rPr lang="tr-TR" sz="4000" dirty="0"/>
              <a:t>Eğer hiyerarşik bir yapı kullanmıyorsanız listeleme yapmak için virgül ya da noktalı virgül kullanabilirsiniz.</a:t>
            </a:r>
          </a:p>
          <a:p>
            <a:pPr algn="just"/>
            <a:r>
              <a:rPr lang="tr-TR" sz="4000" b="1" dirty="0"/>
              <a:t>8.Reource’da Kısaltma Kullanmayın</a:t>
            </a:r>
          </a:p>
          <a:p>
            <a:pPr algn="just"/>
            <a:r>
              <a:rPr lang="tr-TR" sz="4000" b="1" dirty="0"/>
              <a:t>9.Dosya Uzantısı Kullanmayın</a:t>
            </a:r>
          </a:p>
          <a:p>
            <a:pPr algn="just"/>
            <a:r>
              <a:rPr lang="tr-TR" sz="4000" b="1" dirty="0"/>
              <a:t>10.Versiyonlama Gerçekleştirin</a:t>
            </a:r>
          </a:p>
          <a:p>
            <a:pPr algn="just"/>
            <a:endParaRPr lang="tr-TR" sz="4000" b="1" dirty="0"/>
          </a:p>
          <a:p>
            <a:pPr algn="just"/>
            <a:endParaRPr lang="tr-TR" sz="4000" b="1" dirty="0"/>
          </a:p>
          <a:p>
            <a:pPr algn="just"/>
            <a:endParaRPr lang="tr-TR" sz="4000" b="1" dirty="0"/>
          </a:p>
          <a:p>
            <a:pPr algn="ctr"/>
            <a:endParaRPr lang="tr-TR" sz="4000" b="1" dirty="0"/>
          </a:p>
          <a:p>
            <a:pPr algn="just"/>
            <a:endParaRPr lang="tr-TR" sz="4000" dirty="0"/>
          </a:p>
          <a:p>
            <a:endParaRPr lang="tr-TR" sz="4000" dirty="0"/>
          </a:p>
          <a:p>
            <a:r>
              <a:rPr lang="tr-TR" sz="4000" b="1" dirty="0"/>
              <a:t> </a:t>
            </a:r>
          </a:p>
        </p:txBody>
      </p:sp>
    </p:spTree>
    <p:extLst>
      <p:ext uri="{BB962C8B-B14F-4D97-AF65-F5344CB8AC3E}">
        <p14:creationId xmlns:p14="http://schemas.microsoft.com/office/powerpoint/2010/main" val="2758376600"/>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ş Statü Kartları">
            <a:extLst>
              <a:ext uri="{FF2B5EF4-FFF2-40B4-BE49-F238E27FC236}">
                <a16:creationId xmlns:a16="http://schemas.microsoft.com/office/drawing/2014/main" id="{8DC06613-0CAC-4CD4-954F-5BADAE2EF1BB}"/>
              </a:ext>
            </a:extLst>
          </p:cNvPr>
          <p:cNvSpPr txBox="1"/>
          <p:nvPr/>
        </p:nvSpPr>
        <p:spPr>
          <a:xfrm>
            <a:off x="1905000" y="1769684"/>
            <a:ext cx="22478999" cy="165886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defTabSz="12700">
              <a:lnSpc>
                <a:spcPts val="1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2000" spc="0">
                <a:solidFill>
                  <a:srgbClr val="000000"/>
                </a:solidFill>
                <a:latin typeface="Greycliff CF Bold"/>
                <a:ea typeface="Greycliff CF Bold"/>
                <a:cs typeface="Greycliff CF Bold"/>
                <a:sym typeface="Greycliff CF Bold"/>
              </a:defRPr>
            </a:lvl1pPr>
          </a:lstStyle>
          <a:p>
            <a:r>
              <a:rPr lang="tr-TR" sz="4000" b="1" dirty="0"/>
              <a:t>11.Query Kullanımı: </a:t>
            </a:r>
            <a:r>
              <a:rPr lang="tr-TR" sz="4000" dirty="0" err="1"/>
              <a:t>URI’lerinizi</a:t>
            </a:r>
            <a:r>
              <a:rPr lang="tr-TR" sz="4000" dirty="0"/>
              <a:t> çok karışık tutmaya ve yeni </a:t>
            </a:r>
            <a:r>
              <a:rPr lang="tr-TR" sz="4000" dirty="0" err="1"/>
              <a:t>URI’ler</a:t>
            </a:r>
            <a:r>
              <a:rPr lang="tr-TR" sz="4000" dirty="0"/>
              <a:t> oluşturmaya gerek yoktur. Yapmak istediğiniz sorgulama işlemi için </a:t>
            </a:r>
            <a:r>
              <a:rPr lang="tr-TR" sz="4000" dirty="0" err="1"/>
              <a:t>URI’lerinize</a:t>
            </a:r>
            <a:r>
              <a:rPr lang="tr-TR" sz="4000" dirty="0"/>
              <a:t> ek parametre olarak sorgu </a:t>
            </a:r>
            <a:r>
              <a:rPr lang="tr-TR" sz="4000" dirty="0" err="1"/>
              <a:t>parametleri</a:t>
            </a:r>
            <a:r>
              <a:rPr lang="tr-TR" sz="4000" dirty="0"/>
              <a:t> ekleyebilirsiniz.</a:t>
            </a:r>
          </a:p>
          <a:p>
            <a:r>
              <a:rPr lang="tr-TR" sz="4000" b="1" dirty="0"/>
              <a:t>12.HTTP Durum Kodları Kullanın</a:t>
            </a:r>
          </a:p>
          <a:p>
            <a:r>
              <a:rPr lang="tr-TR" sz="4000" b="1" dirty="0"/>
              <a:t>13.API Güvenliğini Sağlayın</a:t>
            </a:r>
          </a:p>
          <a:p>
            <a:r>
              <a:rPr lang="tr-TR" sz="4000" b="1" dirty="0"/>
              <a:t>14.Hata Yönetimini Sağlayın: </a:t>
            </a:r>
            <a:r>
              <a:rPr lang="tr-TR" sz="4000" dirty="0"/>
              <a:t>Hatalı durumlarda, kullanıcıya anlamlı hata mesajları dönebilmek için JSON içerisine hata mesajlarını ve ayrıntılarını yerleştirin.</a:t>
            </a:r>
            <a:endParaRPr lang="tr-TR" sz="4000" b="1" dirty="0"/>
          </a:p>
          <a:p>
            <a:pPr algn="just"/>
            <a:endParaRPr lang="tr-TR" sz="4000" b="1" dirty="0"/>
          </a:p>
          <a:p>
            <a:pPr algn="just"/>
            <a:endParaRPr lang="tr-TR" sz="4000" b="1" dirty="0"/>
          </a:p>
          <a:p>
            <a:pPr algn="just"/>
            <a:endParaRPr lang="tr-TR" sz="4000" b="1" dirty="0"/>
          </a:p>
          <a:p>
            <a:pPr algn="ctr"/>
            <a:endParaRPr lang="tr-TR" sz="4000" b="1" dirty="0"/>
          </a:p>
          <a:p>
            <a:pPr algn="just"/>
            <a:endParaRPr lang="tr-TR" sz="4000" dirty="0"/>
          </a:p>
          <a:p>
            <a:endParaRPr lang="tr-TR" sz="4000" dirty="0"/>
          </a:p>
          <a:p>
            <a:r>
              <a:rPr lang="tr-TR" sz="4000" b="1" dirty="0"/>
              <a:t> </a:t>
            </a:r>
          </a:p>
        </p:txBody>
      </p:sp>
    </p:spTree>
    <p:extLst>
      <p:ext uri="{BB962C8B-B14F-4D97-AF65-F5344CB8AC3E}">
        <p14:creationId xmlns:p14="http://schemas.microsoft.com/office/powerpoint/2010/main" val="3104822170"/>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7" name="Image" descr="Image"/>
          <p:cNvPicPr>
            <a:picLocks noChangeAspect="1"/>
          </p:cNvPicPr>
          <p:nvPr/>
        </p:nvPicPr>
        <p:blipFill>
          <a:blip r:embed="rId2"/>
          <a:stretch>
            <a:fillRect/>
          </a:stretch>
        </p:blipFill>
        <p:spPr>
          <a:xfrm>
            <a:off x="2149233" y="1886129"/>
            <a:ext cx="6238364" cy="968344"/>
          </a:xfrm>
          <a:prstGeom prst="rect">
            <a:avLst/>
          </a:prstGeom>
          <a:ln w="12700">
            <a:miter lim="400000"/>
          </a:ln>
        </p:spPr>
      </p:pic>
      <p:sp>
        <p:nvSpPr>
          <p:cNvPr id="678" name="TEŞEKKÜRLER"/>
          <p:cNvSpPr txBox="1"/>
          <p:nvPr/>
        </p:nvSpPr>
        <p:spPr>
          <a:xfrm>
            <a:off x="1787283" y="10170118"/>
            <a:ext cx="14762486" cy="1473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b">
            <a:spAutoFit/>
          </a:bodyPr>
          <a:lstStyle>
            <a:lvl1pPr>
              <a:lnSpc>
                <a:spcPct val="90000"/>
              </a:lnSpc>
              <a:defRPr sz="9000" spc="0">
                <a:solidFill>
                  <a:srgbClr val="FFFFFF"/>
                </a:solidFill>
                <a:latin typeface="Greycliff CF Bold"/>
                <a:ea typeface="Greycliff CF Bold"/>
                <a:cs typeface="Greycliff CF Bold"/>
                <a:sym typeface="Greycliff CF Bold"/>
              </a:defRPr>
            </a:lvl1pPr>
          </a:lstStyle>
          <a:p>
            <a:r>
              <a:rPr dirty="0"/>
              <a:t>TEŞEKKÜRLER</a:t>
            </a:r>
          </a:p>
        </p:txBody>
      </p:sp>
      <p:sp>
        <p:nvSpPr>
          <p:cNvPr id="679" name="24"/>
          <p:cNvSpPr txBox="1"/>
          <p:nvPr/>
        </p:nvSpPr>
        <p:spPr>
          <a:xfrm>
            <a:off x="295179" y="12024219"/>
            <a:ext cx="654242" cy="11851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12700">
              <a:lnSpc>
                <a:spcPts val="1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800" spc="0">
                <a:solidFill>
                  <a:srgbClr val="FFFFFF"/>
                </a:solidFill>
                <a:latin typeface="Greycliff CF Light"/>
                <a:ea typeface="Greycliff CF Light"/>
                <a:cs typeface="Greycliff CF Light"/>
                <a:sym typeface="Greycliff CF Light"/>
              </a:defRPr>
            </a:lvl1pPr>
          </a:lstStyle>
          <a:p>
            <a:r>
              <a:t>24</a:t>
            </a:r>
          </a:p>
        </p:txBody>
      </p:sp>
      <p:sp>
        <p:nvSpPr>
          <p:cNvPr id="5" name="TEŞEKKÜRLER">
            <a:extLst>
              <a:ext uri="{FF2B5EF4-FFF2-40B4-BE49-F238E27FC236}">
                <a16:creationId xmlns:a16="http://schemas.microsoft.com/office/drawing/2014/main" id="{2C251ECF-742F-4E4E-8840-D578E3D8D42E}"/>
              </a:ext>
            </a:extLst>
          </p:cNvPr>
          <p:cNvSpPr txBox="1"/>
          <p:nvPr/>
        </p:nvSpPr>
        <p:spPr>
          <a:xfrm>
            <a:off x="17817347" y="12366913"/>
            <a:ext cx="7538203" cy="13490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b">
            <a:spAutoFit/>
          </a:bodyPr>
          <a:lstStyle>
            <a:lvl1pPr>
              <a:lnSpc>
                <a:spcPct val="90000"/>
              </a:lnSpc>
              <a:defRPr sz="9000" spc="0">
                <a:solidFill>
                  <a:srgbClr val="FFFFFF"/>
                </a:solidFill>
                <a:latin typeface="Greycliff CF Bold"/>
                <a:ea typeface="Greycliff CF Bold"/>
                <a:cs typeface="Greycliff CF Bold"/>
                <a:sym typeface="Greycliff CF Bold"/>
              </a:defRPr>
            </a:lvl1pPr>
          </a:lstStyle>
          <a:p>
            <a:r>
              <a:rPr lang="tr-TR" dirty="0"/>
              <a:t>SERHAT ATAŞ</a:t>
            </a:r>
            <a:endParaRPr dirty="0"/>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Visual Elements &amp;…"/>
          <p:cNvSpPr txBox="1"/>
          <p:nvPr/>
        </p:nvSpPr>
        <p:spPr>
          <a:xfrm>
            <a:off x="2494062" y="742502"/>
            <a:ext cx="17523672" cy="128240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p>
            <a:pPr marL="1143000" indent="-1143000" defTabSz="12700">
              <a:lnSpc>
                <a:spcPts val="10000"/>
              </a:lnSpc>
              <a:buFont typeface="Wingdings" panose="05000000000000000000" pitchFamily="2" charset="2"/>
              <a:buChar char="Ø"/>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9500" spc="0">
                <a:solidFill>
                  <a:srgbClr val="FFFFFF"/>
                </a:solidFill>
                <a:latin typeface="Greycliff CF Bold"/>
                <a:ea typeface="Greycliff CF Bold"/>
                <a:cs typeface="Greycliff CF Bold"/>
                <a:sym typeface="Greycliff CF Bold"/>
              </a:defRPr>
            </a:pPr>
            <a:r>
              <a:rPr lang="tr-TR" b="1" dirty="0"/>
              <a:t>İçerik</a:t>
            </a:r>
          </a:p>
          <a:p>
            <a:pPr marL="1143000" indent="-1143000" defTabSz="12700">
              <a:lnSpc>
                <a:spcPts val="10000"/>
              </a:lnSpc>
              <a:buFont typeface="Wingdings" panose="05000000000000000000" pitchFamily="2" charset="2"/>
              <a:buChar char="Ø"/>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9500" spc="0">
                <a:solidFill>
                  <a:srgbClr val="FFFFFF"/>
                </a:solidFill>
                <a:latin typeface="Greycliff CF Bold"/>
                <a:ea typeface="Greycliff CF Bold"/>
                <a:cs typeface="Greycliff CF Bold"/>
                <a:sym typeface="Greycliff CF Bold"/>
              </a:defRPr>
            </a:pPr>
            <a:endParaRPr lang="tr-TR" b="1" dirty="0"/>
          </a:p>
          <a:p>
            <a:pPr marL="857250" indent="-857250" algn="just">
              <a:buFont typeface="Arial" panose="020B0604020202020204" pitchFamily="34" charset="0"/>
              <a:buChar char="•"/>
            </a:pPr>
            <a:r>
              <a:rPr lang="tr-TR" sz="6000" b="1" dirty="0">
                <a:solidFill>
                  <a:schemeClr val="tx1">
                    <a:lumMod val="10000"/>
                    <a:lumOff val="90000"/>
                  </a:schemeClr>
                </a:solidFill>
              </a:rPr>
              <a:t>REST-</a:t>
            </a:r>
            <a:r>
              <a:rPr lang="tr-TR" sz="6000" b="1" dirty="0" err="1">
                <a:solidFill>
                  <a:schemeClr val="tx1">
                    <a:lumMod val="10000"/>
                    <a:lumOff val="90000"/>
                  </a:schemeClr>
                </a:solidFill>
              </a:rPr>
              <a:t>RESTful</a:t>
            </a:r>
            <a:r>
              <a:rPr lang="tr-TR" sz="6000" b="1" dirty="0">
                <a:solidFill>
                  <a:schemeClr val="tx1">
                    <a:lumMod val="10000"/>
                    <a:lumOff val="90000"/>
                  </a:schemeClr>
                </a:solidFill>
              </a:rPr>
              <a:t> Web Servis Nedir?</a:t>
            </a:r>
          </a:p>
          <a:p>
            <a:pPr marL="857250" indent="-857250" algn="just">
              <a:buFont typeface="Arial" panose="020B0604020202020204" pitchFamily="34" charset="0"/>
              <a:buChar char="•"/>
            </a:pPr>
            <a:endParaRPr lang="tr-TR" sz="6000" b="1" dirty="0">
              <a:solidFill>
                <a:schemeClr val="tx1">
                  <a:lumMod val="10000"/>
                  <a:lumOff val="90000"/>
                </a:schemeClr>
              </a:solidFill>
            </a:endParaRPr>
          </a:p>
          <a:p>
            <a:pPr marL="857250" indent="-857250" algn="just">
              <a:buFont typeface="Arial" panose="020B0604020202020204" pitchFamily="34" charset="0"/>
              <a:buChar char="•"/>
              <a:defRPr sz="9500" spc="0">
                <a:solidFill>
                  <a:srgbClr val="FFFFFF"/>
                </a:solidFill>
                <a:latin typeface="Greycliff CF Bold"/>
                <a:ea typeface="Greycliff CF Bold"/>
                <a:cs typeface="Greycliff CF Bold"/>
                <a:sym typeface="Greycliff CF Bold"/>
              </a:defRPr>
            </a:pPr>
            <a:r>
              <a:rPr lang="tr-TR" sz="6000" b="1" dirty="0">
                <a:solidFill>
                  <a:schemeClr val="tx1">
                    <a:lumMod val="10000"/>
                    <a:lumOff val="90000"/>
                  </a:schemeClr>
                </a:solidFill>
              </a:rPr>
              <a:t>REST Mimari Prensipleri</a:t>
            </a:r>
          </a:p>
          <a:p>
            <a:pPr marL="857250" indent="-857250" algn="just">
              <a:buFont typeface="Arial" panose="020B0604020202020204" pitchFamily="34" charset="0"/>
              <a:buChar char="•"/>
              <a:defRPr sz="9500" spc="0">
                <a:solidFill>
                  <a:srgbClr val="FFFFFF"/>
                </a:solidFill>
                <a:latin typeface="Greycliff CF Bold"/>
                <a:ea typeface="Greycliff CF Bold"/>
                <a:cs typeface="Greycliff CF Bold"/>
                <a:sym typeface="Greycliff CF Bold"/>
              </a:defRPr>
            </a:pPr>
            <a:endParaRPr lang="tr-TR" sz="6000" b="1" dirty="0">
              <a:solidFill>
                <a:schemeClr val="tx1">
                  <a:lumMod val="10000"/>
                  <a:lumOff val="90000"/>
                </a:schemeClr>
              </a:solidFill>
            </a:endParaRPr>
          </a:p>
          <a:p>
            <a:pPr marL="857250" indent="-857250" algn="just">
              <a:buFont typeface="Arial" panose="020B0604020202020204" pitchFamily="34" charset="0"/>
              <a:buChar char="•"/>
            </a:pPr>
            <a:r>
              <a:rPr lang="tr-TR" sz="6000" b="1" dirty="0">
                <a:solidFill>
                  <a:schemeClr val="tx1">
                    <a:lumMod val="10000"/>
                    <a:lumOff val="90000"/>
                  </a:schemeClr>
                </a:solidFill>
              </a:rPr>
              <a:t>HTTP(</a:t>
            </a:r>
            <a:r>
              <a:rPr lang="tr-TR" sz="6000" b="1" dirty="0" err="1">
                <a:solidFill>
                  <a:schemeClr val="tx1">
                    <a:lumMod val="10000"/>
                    <a:lumOff val="90000"/>
                  </a:schemeClr>
                </a:solidFill>
              </a:rPr>
              <a:t>Hyper</a:t>
            </a:r>
            <a:r>
              <a:rPr lang="tr-TR" sz="6000" b="1" dirty="0">
                <a:solidFill>
                  <a:schemeClr val="tx1">
                    <a:lumMod val="10000"/>
                    <a:lumOff val="90000"/>
                  </a:schemeClr>
                </a:solidFill>
              </a:rPr>
              <a:t> </a:t>
            </a:r>
            <a:r>
              <a:rPr lang="tr-TR" sz="6000" b="1" dirty="0" err="1">
                <a:solidFill>
                  <a:schemeClr val="tx1">
                    <a:lumMod val="10000"/>
                    <a:lumOff val="90000"/>
                  </a:schemeClr>
                </a:solidFill>
              </a:rPr>
              <a:t>Text</a:t>
            </a:r>
            <a:r>
              <a:rPr lang="tr-TR" sz="6000" b="1" dirty="0">
                <a:solidFill>
                  <a:schemeClr val="tx1">
                    <a:lumMod val="10000"/>
                    <a:lumOff val="90000"/>
                  </a:schemeClr>
                </a:solidFill>
              </a:rPr>
              <a:t> Transfer Protocol)</a:t>
            </a:r>
          </a:p>
          <a:p>
            <a:pPr marL="857250" indent="-857250" algn="just">
              <a:buFont typeface="Arial" panose="020B0604020202020204" pitchFamily="34" charset="0"/>
              <a:buChar char="•"/>
            </a:pPr>
            <a:endParaRPr lang="tr-TR" sz="6000" b="1" dirty="0">
              <a:solidFill>
                <a:schemeClr val="tx1">
                  <a:lumMod val="10000"/>
                  <a:lumOff val="90000"/>
                </a:schemeClr>
              </a:solidFill>
            </a:endParaRPr>
          </a:p>
          <a:p>
            <a:pPr marL="857250" indent="-857250" algn="just">
              <a:buFont typeface="Arial" panose="020B0604020202020204" pitchFamily="34" charset="0"/>
              <a:buChar char="•"/>
            </a:pPr>
            <a:r>
              <a:rPr lang="tr-TR" sz="6000" b="1" dirty="0">
                <a:solidFill>
                  <a:schemeClr val="tx1">
                    <a:lumMod val="10000"/>
                    <a:lumOff val="90000"/>
                  </a:schemeClr>
                </a:solidFill>
              </a:rPr>
              <a:t>HTTP </a:t>
            </a:r>
            <a:r>
              <a:rPr lang="tr-TR" sz="6000" b="1" dirty="0" err="1">
                <a:solidFill>
                  <a:schemeClr val="tx1">
                    <a:lumMod val="10000"/>
                    <a:lumOff val="90000"/>
                  </a:schemeClr>
                </a:solidFill>
              </a:rPr>
              <a:t>Metodları</a:t>
            </a:r>
            <a:endParaRPr lang="tr-TR" sz="6000" b="1" dirty="0">
              <a:solidFill>
                <a:schemeClr val="tx1">
                  <a:lumMod val="10000"/>
                  <a:lumOff val="90000"/>
                </a:schemeClr>
              </a:solidFill>
            </a:endParaRPr>
          </a:p>
          <a:p>
            <a:pPr marL="857250" indent="-857250" algn="just">
              <a:buFont typeface="Arial" panose="020B0604020202020204" pitchFamily="34" charset="0"/>
              <a:buChar char="•"/>
            </a:pPr>
            <a:endParaRPr lang="tr-TR" sz="6000" b="1" dirty="0">
              <a:solidFill>
                <a:schemeClr val="tx1">
                  <a:lumMod val="10000"/>
                  <a:lumOff val="90000"/>
                </a:schemeClr>
              </a:solidFill>
            </a:endParaRPr>
          </a:p>
          <a:p>
            <a:pPr marL="857250" indent="-857250" algn="just">
              <a:buFont typeface="Arial" panose="020B0604020202020204" pitchFamily="34" charset="0"/>
              <a:buChar char="•"/>
            </a:pPr>
            <a:r>
              <a:rPr lang="tr-TR" sz="6000" b="1" dirty="0">
                <a:solidFill>
                  <a:schemeClr val="tx1">
                    <a:lumMod val="10000"/>
                    <a:lumOff val="90000"/>
                  </a:schemeClr>
                </a:solidFill>
              </a:rPr>
              <a:t>HTTP Durum Kodları</a:t>
            </a:r>
          </a:p>
          <a:p>
            <a:pPr marL="857250" indent="-857250" algn="just">
              <a:buFont typeface="Arial" panose="020B0604020202020204" pitchFamily="34" charset="0"/>
              <a:buChar char="•"/>
            </a:pPr>
            <a:endParaRPr lang="tr-TR" sz="6000" dirty="0">
              <a:solidFill>
                <a:schemeClr val="tx1">
                  <a:lumMod val="10000"/>
                  <a:lumOff val="90000"/>
                </a:schemeClr>
              </a:solidFill>
            </a:endParaRPr>
          </a:p>
          <a:p>
            <a:pPr marL="857250" indent="-857250" algn="just">
              <a:buFont typeface="Arial" panose="020B0604020202020204" pitchFamily="34" charset="0"/>
              <a:buChar char="•"/>
            </a:pPr>
            <a:r>
              <a:rPr lang="tr-TR" sz="6000" b="1" dirty="0">
                <a:solidFill>
                  <a:schemeClr val="tx1">
                    <a:lumMod val="10000"/>
                    <a:lumOff val="90000"/>
                  </a:schemeClr>
                </a:solidFill>
              </a:rPr>
              <a:t>REST API Oluştururken Dikkat Edilmesi Gerekenler</a:t>
            </a:r>
          </a:p>
        </p:txBody>
      </p:sp>
      <p:sp>
        <p:nvSpPr>
          <p:cNvPr id="168" name="2"/>
          <p:cNvSpPr txBox="1"/>
          <p:nvPr/>
        </p:nvSpPr>
        <p:spPr>
          <a:xfrm>
            <a:off x="498379" y="12024219"/>
            <a:ext cx="654242" cy="11851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2700">
              <a:lnSpc>
                <a:spcPts val="1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800" spc="0">
                <a:solidFill>
                  <a:srgbClr val="FFFFFF"/>
                </a:solidFill>
                <a:latin typeface="Greycliff CF Light"/>
                <a:ea typeface="Greycliff CF Light"/>
                <a:cs typeface="Greycliff CF Light"/>
                <a:sym typeface="Greycliff CF Light"/>
              </a:defRPr>
            </a:lvl1pPr>
          </a:lstStyle>
          <a:p>
            <a:r>
              <a:t>2</a:t>
            </a:r>
          </a:p>
        </p:txBody>
      </p:sp>
    </p:spTree>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xmlns:m="http://schemas.openxmlformats.org/officeDocument/2006/math" xmlns:a14="http://schemas.microsoft.com/office/drawing/2010/main">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Statüler"/>
          <p:cNvSpPr txBox="1"/>
          <p:nvPr/>
        </p:nvSpPr>
        <p:spPr>
          <a:xfrm>
            <a:off x="2281012" y="2154951"/>
            <a:ext cx="21037743" cy="1014957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defTabSz="12700">
              <a:lnSpc>
                <a:spcPts val="1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2000" spc="0">
                <a:solidFill>
                  <a:srgbClr val="000000"/>
                </a:solidFill>
                <a:latin typeface="Greycliff CF Bold"/>
                <a:ea typeface="Greycliff CF Bold"/>
                <a:cs typeface="Greycliff CF Bold"/>
                <a:sym typeface="Greycliff CF Bold"/>
              </a:defRPr>
            </a:lvl1pPr>
          </a:lstStyle>
          <a:p>
            <a:pPr algn="ctr"/>
            <a:r>
              <a:rPr lang="tr-TR" sz="8800" b="1" dirty="0">
                <a:solidFill>
                  <a:schemeClr val="bg1"/>
                </a:solidFill>
              </a:rPr>
              <a:t>REST-</a:t>
            </a:r>
            <a:r>
              <a:rPr lang="tr-TR" sz="8800" b="1" dirty="0" err="1">
                <a:solidFill>
                  <a:schemeClr val="bg1"/>
                </a:solidFill>
              </a:rPr>
              <a:t>RESTful</a:t>
            </a:r>
            <a:r>
              <a:rPr lang="tr-TR" sz="8800" b="1" dirty="0">
                <a:solidFill>
                  <a:schemeClr val="bg1"/>
                </a:solidFill>
              </a:rPr>
              <a:t> Web Servis Nedir?</a:t>
            </a:r>
          </a:p>
          <a:p>
            <a:pPr algn="just"/>
            <a:r>
              <a:rPr lang="tr-TR" sz="3200" dirty="0">
                <a:solidFill>
                  <a:schemeClr val="bg1"/>
                </a:solidFill>
              </a:rPr>
              <a:t>REST(</a:t>
            </a:r>
            <a:r>
              <a:rPr lang="tr-TR" sz="3200" dirty="0" err="1">
                <a:solidFill>
                  <a:schemeClr val="bg1"/>
                </a:solidFill>
              </a:rPr>
              <a:t>Representational</a:t>
            </a:r>
            <a:r>
              <a:rPr lang="tr-TR" sz="3200" dirty="0">
                <a:solidFill>
                  <a:schemeClr val="bg1"/>
                </a:solidFill>
              </a:rPr>
              <a:t> </a:t>
            </a:r>
            <a:r>
              <a:rPr lang="tr-TR" sz="3200" dirty="0" err="1">
                <a:solidFill>
                  <a:schemeClr val="bg1"/>
                </a:solidFill>
              </a:rPr>
              <a:t>State</a:t>
            </a:r>
            <a:r>
              <a:rPr lang="tr-TR" sz="3200" dirty="0">
                <a:solidFill>
                  <a:schemeClr val="bg1"/>
                </a:solidFill>
              </a:rPr>
              <a:t> Transfer) yani temsili durum transferi anlamına gelen mimari, </a:t>
            </a:r>
            <a:r>
              <a:rPr lang="tr-TR" sz="3200" dirty="0" err="1">
                <a:solidFill>
                  <a:schemeClr val="bg1"/>
                </a:solidFill>
              </a:rPr>
              <a:t>Roy</a:t>
            </a:r>
            <a:r>
              <a:rPr lang="tr-TR" sz="3200" dirty="0">
                <a:solidFill>
                  <a:schemeClr val="bg1"/>
                </a:solidFill>
              </a:rPr>
              <a:t> </a:t>
            </a:r>
            <a:r>
              <a:rPr lang="tr-TR" sz="3200" dirty="0" err="1">
                <a:solidFill>
                  <a:schemeClr val="bg1"/>
                </a:solidFill>
              </a:rPr>
              <a:t>Fielding’in</a:t>
            </a:r>
            <a:r>
              <a:rPr lang="tr-TR" sz="3200" dirty="0">
                <a:solidFill>
                  <a:schemeClr val="bg1"/>
                </a:solidFill>
              </a:rPr>
              <a:t> 2000 yılında doktora tezinde ortaya koyduğu bir mimari yaklaşımıdır.</a:t>
            </a:r>
          </a:p>
          <a:p>
            <a:pPr algn="just"/>
            <a:r>
              <a:rPr lang="tr-TR" sz="3200" dirty="0">
                <a:solidFill>
                  <a:schemeClr val="bg1"/>
                </a:solidFill>
              </a:rPr>
              <a:t>REST, HTTP protokolü sayesinde Client ve Server arasındaki haberleşmeyi sağlayan bir yapıdır. HTTP protokolü aracılığıyla Client-Server arasındaki haberleşmeyi XML veya JSON verileri üzerinden sağlayarak haberleşmeyi daha kolay, veri akış yükünü ise daha minimum hale getirir. Aralarındaki haberleşme </a:t>
            </a:r>
            <a:r>
              <a:rPr lang="tr-TR" sz="3200" dirty="0" err="1">
                <a:solidFill>
                  <a:schemeClr val="bg1"/>
                </a:solidFill>
              </a:rPr>
              <a:t>Client’ın</a:t>
            </a:r>
            <a:r>
              <a:rPr lang="tr-TR" sz="3200" dirty="0">
                <a:solidFill>
                  <a:schemeClr val="bg1"/>
                </a:solidFill>
              </a:rPr>
              <a:t> göndereceği bir istekle(</a:t>
            </a:r>
            <a:r>
              <a:rPr lang="tr-TR" sz="3200" dirty="0" err="1">
                <a:solidFill>
                  <a:schemeClr val="bg1"/>
                </a:solidFill>
              </a:rPr>
              <a:t>request</a:t>
            </a:r>
            <a:r>
              <a:rPr lang="tr-TR" sz="3200" dirty="0">
                <a:solidFill>
                  <a:schemeClr val="bg1"/>
                </a:solidFill>
              </a:rPr>
              <a:t>) başlar ve </a:t>
            </a:r>
            <a:r>
              <a:rPr lang="tr-TR" sz="3200" dirty="0" err="1">
                <a:solidFill>
                  <a:schemeClr val="bg1"/>
                </a:solidFill>
              </a:rPr>
              <a:t>Server’ın</a:t>
            </a:r>
            <a:r>
              <a:rPr lang="tr-TR" sz="3200" dirty="0">
                <a:solidFill>
                  <a:schemeClr val="bg1"/>
                </a:solidFill>
              </a:rPr>
              <a:t> istek doğrultusunda döneceği(</a:t>
            </a:r>
            <a:r>
              <a:rPr lang="tr-TR" sz="3200" dirty="0" err="1">
                <a:solidFill>
                  <a:schemeClr val="bg1"/>
                </a:solidFill>
              </a:rPr>
              <a:t>response</a:t>
            </a:r>
            <a:r>
              <a:rPr lang="tr-TR" sz="3200" dirty="0">
                <a:solidFill>
                  <a:schemeClr val="bg1"/>
                </a:solidFill>
              </a:rPr>
              <a:t>) mesajla son bulur.</a:t>
            </a:r>
          </a:p>
          <a:p>
            <a:pPr algn="just"/>
            <a:r>
              <a:rPr lang="tr-TR" sz="3200" dirty="0" err="1">
                <a:solidFill>
                  <a:schemeClr val="bg1"/>
                </a:solidFill>
              </a:rPr>
              <a:t>RESTful</a:t>
            </a:r>
            <a:r>
              <a:rPr lang="tr-TR" sz="3200" dirty="0">
                <a:solidFill>
                  <a:schemeClr val="bg1"/>
                </a:solidFill>
              </a:rPr>
              <a:t> servisler ise REST mimarisi üzerine kurulmuş servislerdir.</a:t>
            </a:r>
          </a:p>
        </p:txBody>
      </p:sp>
      <p:sp>
        <p:nvSpPr>
          <p:cNvPr id="195" name="3"/>
          <p:cNvSpPr txBox="1"/>
          <p:nvPr/>
        </p:nvSpPr>
        <p:spPr>
          <a:xfrm>
            <a:off x="498379" y="12024219"/>
            <a:ext cx="654242" cy="11851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2700">
              <a:lnSpc>
                <a:spcPts val="1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800" spc="0">
                <a:solidFill>
                  <a:srgbClr val="FFFFFF"/>
                </a:solidFill>
                <a:latin typeface="Greycliff CF Light"/>
                <a:ea typeface="Greycliff CF Light"/>
                <a:cs typeface="Greycliff CF Light"/>
                <a:sym typeface="Greycliff CF Light"/>
              </a:defRPr>
            </a:lvl1pPr>
          </a:lstStyle>
          <a:p>
            <a:r>
              <a:t>3</a:t>
            </a:r>
          </a:p>
        </p:txBody>
      </p:sp>
    </p:spTree>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xmlns:m="http://schemas.openxmlformats.org/officeDocument/2006/math" xmlns:a14="http://schemas.microsoft.com/office/drawing/2010/main">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Statüler"/>
          <p:cNvSpPr txBox="1"/>
          <p:nvPr/>
        </p:nvSpPr>
        <p:spPr>
          <a:xfrm>
            <a:off x="2679118" y="467948"/>
            <a:ext cx="20589874" cy="127414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defTabSz="12700">
              <a:lnSpc>
                <a:spcPts val="1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2000" spc="0">
                <a:solidFill>
                  <a:srgbClr val="000000"/>
                </a:solidFill>
                <a:latin typeface="Greycliff CF Bold"/>
                <a:ea typeface="Greycliff CF Bold"/>
                <a:cs typeface="Greycliff CF Bold"/>
                <a:sym typeface="Greycliff CF Bold"/>
              </a:defRPr>
            </a:lvl1pPr>
          </a:lstStyle>
          <a:p>
            <a:pPr algn="ctr">
              <a:defRPr sz="9500" spc="0">
                <a:solidFill>
                  <a:srgbClr val="FFFFFF"/>
                </a:solidFill>
                <a:latin typeface="Greycliff CF Bold"/>
                <a:ea typeface="Greycliff CF Bold"/>
                <a:cs typeface="Greycliff CF Bold"/>
                <a:sym typeface="Greycliff CF Bold"/>
              </a:defRPr>
            </a:pPr>
            <a:r>
              <a:rPr lang="tr-TR" sz="8800" b="1" dirty="0">
                <a:solidFill>
                  <a:schemeClr val="bg1"/>
                </a:solidFill>
              </a:rPr>
              <a:t>REST Mimari Prensipleri</a:t>
            </a:r>
          </a:p>
          <a:p>
            <a:r>
              <a:rPr lang="tr-TR" sz="4400" b="1" dirty="0"/>
              <a:t>1-Client-Server</a:t>
            </a:r>
          </a:p>
          <a:p>
            <a:r>
              <a:rPr lang="tr-TR" sz="4000" dirty="0"/>
              <a:t>REST uygulamalarında Client ile Server arasında iletişim bulunmaktadır. Bu prensipte beklenen özellik Client ile </a:t>
            </a:r>
            <a:r>
              <a:rPr lang="tr-TR" sz="4000" dirty="0" err="1"/>
              <a:t>Server’in</a:t>
            </a:r>
            <a:r>
              <a:rPr lang="tr-TR" sz="4000" dirty="0"/>
              <a:t> birbirlerinden bağımsız şekilde geliştirilebilmesi ve güncellenebilmesidir. Client, Server tarafındaki veri kaynağıyla ilgili hiçbir şey bilmez ve Server ise gelen istek doğrultusunda bilgi döner. Bu prensip sayesinde platform bağımsız çalışma sağlanır ve ölçeklenebilirlik arttırılır.</a:t>
            </a:r>
          </a:p>
          <a:p>
            <a:r>
              <a:rPr lang="tr-TR" sz="4400" b="1" dirty="0"/>
              <a:t>2-Stateles</a:t>
            </a:r>
          </a:p>
          <a:p>
            <a:r>
              <a:rPr lang="tr-TR" sz="4000" dirty="0"/>
              <a:t>Server tarafında Client ile ilgili hiçbir bilgi tutulmaz. Client tarafından yapılan her </a:t>
            </a:r>
            <a:r>
              <a:rPr lang="tr-TR" sz="4000" dirty="0" err="1"/>
              <a:t>request</a:t>
            </a:r>
            <a:r>
              <a:rPr lang="tr-TR" sz="4000" dirty="0"/>
              <a:t> sadece </a:t>
            </a:r>
            <a:r>
              <a:rPr lang="tr-TR" sz="4000" dirty="0" err="1"/>
              <a:t>Server’in</a:t>
            </a:r>
            <a:r>
              <a:rPr lang="tr-TR" sz="4000" dirty="0"/>
              <a:t> </a:t>
            </a:r>
            <a:r>
              <a:rPr lang="tr-TR" sz="4000" dirty="0" err="1"/>
              <a:t>response</a:t>
            </a:r>
            <a:r>
              <a:rPr lang="tr-TR" sz="4000" dirty="0"/>
              <a:t> dönmesi için gerekli olan bilgileri taşır.</a:t>
            </a:r>
          </a:p>
        </p:txBody>
      </p:sp>
      <p:sp>
        <p:nvSpPr>
          <p:cNvPr id="195" name="3"/>
          <p:cNvSpPr txBox="1"/>
          <p:nvPr/>
        </p:nvSpPr>
        <p:spPr>
          <a:xfrm>
            <a:off x="498379" y="12024219"/>
            <a:ext cx="654242" cy="11851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2700">
              <a:lnSpc>
                <a:spcPts val="1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800" spc="0">
                <a:solidFill>
                  <a:srgbClr val="FFFFFF"/>
                </a:solidFill>
                <a:latin typeface="Greycliff CF Light"/>
                <a:ea typeface="Greycliff CF Light"/>
                <a:cs typeface="Greycliff CF Light"/>
                <a:sym typeface="Greycliff CF Light"/>
              </a:defRPr>
            </a:lvl1pPr>
          </a:lstStyle>
          <a:p>
            <a:r>
              <a:t>3</a:t>
            </a:r>
          </a:p>
        </p:txBody>
      </p:sp>
    </p:spTree>
    <p:extLst>
      <p:ext uri="{BB962C8B-B14F-4D97-AF65-F5344CB8AC3E}">
        <p14:creationId xmlns:p14="http://schemas.microsoft.com/office/powerpoint/2010/main" val="2036317092"/>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xmlns:m="http://schemas.openxmlformats.org/officeDocument/2006/math" xmlns:a14="http://schemas.microsoft.com/office/drawing/2010/main">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İş Statü Kartları"/>
          <p:cNvSpPr txBox="1"/>
          <p:nvPr/>
        </p:nvSpPr>
        <p:spPr>
          <a:xfrm>
            <a:off x="2662013" y="1320482"/>
            <a:ext cx="20235310" cy="1145903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defTabSz="12700">
              <a:lnSpc>
                <a:spcPts val="1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2000" spc="0">
                <a:solidFill>
                  <a:srgbClr val="000000"/>
                </a:solidFill>
                <a:latin typeface="Greycliff CF Bold"/>
                <a:ea typeface="Greycliff CF Bold"/>
                <a:cs typeface="Greycliff CF Bold"/>
                <a:sym typeface="Greycliff CF Bold"/>
              </a:defRPr>
            </a:lvl1pPr>
          </a:lstStyle>
          <a:p>
            <a:r>
              <a:rPr lang="tr-TR" sz="4400" b="1" dirty="0"/>
              <a:t>3-Cacheable</a:t>
            </a:r>
          </a:p>
          <a:p>
            <a:r>
              <a:rPr lang="tr-TR" sz="4000" dirty="0"/>
              <a:t>Server, dönen </a:t>
            </a:r>
            <a:r>
              <a:rPr lang="tr-TR" sz="4000" dirty="0" err="1"/>
              <a:t>responseların</a:t>
            </a:r>
            <a:r>
              <a:rPr lang="tr-TR" sz="4000" dirty="0"/>
              <a:t> önbelleğe alınıp alınmaması ile ilgili bilgi vermelidir. Bu sayede sadece gerekli </a:t>
            </a:r>
            <a:r>
              <a:rPr lang="tr-TR" sz="4000" dirty="0" err="1"/>
              <a:t>responselar</a:t>
            </a:r>
            <a:r>
              <a:rPr lang="tr-TR" sz="4000" dirty="0"/>
              <a:t> önbelleğe alınarak performans </a:t>
            </a:r>
            <a:r>
              <a:rPr lang="tr-TR" sz="4000" dirty="0" err="1"/>
              <a:t>arttırımı</a:t>
            </a:r>
            <a:r>
              <a:rPr lang="tr-TR" sz="4000" dirty="0"/>
              <a:t> sağlanır ve gereksiz bilgiler önbellekte yer kaplamamış olur.</a:t>
            </a:r>
          </a:p>
          <a:p>
            <a:endParaRPr lang="tr-TR" sz="4000" dirty="0"/>
          </a:p>
          <a:p>
            <a:r>
              <a:rPr lang="tr-TR" sz="4400" b="1" dirty="0"/>
              <a:t>4-Uniform </a:t>
            </a:r>
            <a:r>
              <a:rPr lang="tr-TR" sz="4400" b="1" dirty="0" err="1"/>
              <a:t>Interface</a:t>
            </a:r>
            <a:endParaRPr lang="tr-TR" sz="4400" b="1" dirty="0"/>
          </a:p>
          <a:p>
            <a:r>
              <a:rPr lang="tr-TR" sz="4000" dirty="0"/>
              <a:t>Bu prensibe </a:t>
            </a:r>
            <a:r>
              <a:rPr lang="tr-TR" sz="4000" dirty="0" err="1"/>
              <a:t>REST’in</a:t>
            </a:r>
            <a:r>
              <a:rPr lang="tr-TR" sz="4000" dirty="0"/>
              <a:t> en öne çıkan özelliği diyebiliriz. Client ile Server arasında ortak bir </a:t>
            </a:r>
            <a:r>
              <a:rPr lang="tr-TR" sz="4000" dirty="0" err="1"/>
              <a:t>arayüzün</a:t>
            </a:r>
            <a:r>
              <a:rPr lang="tr-TR" sz="4000" dirty="0"/>
              <a:t>(</a:t>
            </a:r>
            <a:r>
              <a:rPr lang="tr-TR" sz="4000" dirty="0" err="1"/>
              <a:t>Interface</a:t>
            </a:r>
            <a:r>
              <a:rPr lang="tr-TR" sz="4000" dirty="0"/>
              <a:t>) yer alması ile birlikte Client ve Server birbirlerinden bağımsız şekilde geliştirilebilirler.</a:t>
            </a:r>
          </a:p>
        </p:txBody>
      </p:sp>
      <p:sp>
        <p:nvSpPr>
          <p:cNvPr id="210" name="4"/>
          <p:cNvSpPr txBox="1"/>
          <p:nvPr/>
        </p:nvSpPr>
        <p:spPr>
          <a:xfrm>
            <a:off x="498379" y="12024219"/>
            <a:ext cx="654242" cy="11851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2700">
              <a:lnSpc>
                <a:spcPts val="1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800" spc="0">
                <a:solidFill>
                  <a:srgbClr val="FFFFFF"/>
                </a:solidFill>
                <a:latin typeface="Greycliff CF Light"/>
                <a:ea typeface="Greycliff CF Light"/>
                <a:cs typeface="Greycliff CF Light"/>
                <a:sym typeface="Greycliff CF Light"/>
              </a:defRPr>
            </a:lvl1pPr>
          </a:lstStyle>
          <a:p>
            <a:r>
              <a:t>4</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İş Statü Kartları"/>
          <p:cNvSpPr txBox="1"/>
          <p:nvPr/>
        </p:nvSpPr>
        <p:spPr>
          <a:xfrm>
            <a:off x="2662013" y="1396682"/>
            <a:ext cx="20235310" cy="101766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defTabSz="12700">
              <a:lnSpc>
                <a:spcPts val="1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2000" spc="0">
                <a:solidFill>
                  <a:srgbClr val="000000"/>
                </a:solidFill>
                <a:latin typeface="Greycliff CF Bold"/>
                <a:ea typeface="Greycliff CF Bold"/>
                <a:cs typeface="Greycliff CF Bold"/>
                <a:sym typeface="Greycliff CF Bold"/>
              </a:defRPr>
            </a:lvl1pPr>
          </a:lstStyle>
          <a:p>
            <a:r>
              <a:rPr lang="tr-TR" sz="4400" b="1" dirty="0"/>
              <a:t>5-Layered </a:t>
            </a:r>
            <a:r>
              <a:rPr lang="tr-TR" sz="4400" b="1" dirty="0" err="1"/>
              <a:t>System</a:t>
            </a:r>
            <a:endParaRPr lang="tr-TR" sz="4400" b="1" dirty="0"/>
          </a:p>
          <a:p>
            <a:r>
              <a:rPr lang="tr-TR" sz="4000" dirty="0"/>
              <a:t>Bu prensip </a:t>
            </a:r>
            <a:r>
              <a:rPr lang="tr-TR" sz="4000" dirty="0" err="1"/>
              <a:t>Client’ın</a:t>
            </a:r>
            <a:r>
              <a:rPr lang="tr-TR" sz="4000" dirty="0"/>
              <a:t> Server tarafında hangi katmana bağlandığını bilmemesi ile ilgilidir. </a:t>
            </a:r>
            <a:r>
              <a:rPr lang="tr-TR" sz="4000" dirty="0" err="1"/>
              <a:t>Client’ın</a:t>
            </a:r>
            <a:r>
              <a:rPr lang="tr-TR" sz="4000" dirty="0"/>
              <a:t> burada ara bir katmana mı yoksa son katmana mı bağlandığını bilmemesi gerekiyor. Böylece </a:t>
            </a:r>
            <a:r>
              <a:rPr lang="tr-TR" sz="4000" dirty="0" err="1"/>
              <a:t>load-balancer</a:t>
            </a:r>
            <a:r>
              <a:rPr lang="tr-TR" sz="4000" dirty="0"/>
              <a:t> yapılarak performans </a:t>
            </a:r>
            <a:r>
              <a:rPr lang="tr-TR" sz="4000" dirty="0" err="1"/>
              <a:t>arttırımı</a:t>
            </a:r>
            <a:r>
              <a:rPr lang="tr-TR" sz="4000" dirty="0"/>
              <a:t> sağlanabilir ve ölçeklenebilirlik arttırılabilir.</a:t>
            </a:r>
          </a:p>
          <a:p>
            <a:endParaRPr lang="tr-TR" sz="4000" b="1" dirty="0"/>
          </a:p>
          <a:p>
            <a:r>
              <a:rPr lang="tr-TR" sz="4400" b="1" dirty="0"/>
              <a:t>6-Code-On-Demand</a:t>
            </a:r>
          </a:p>
          <a:p>
            <a:r>
              <a:rPr lang="tr-TR" sz="4000" dirty="0"/>
              <a:t>Bu prensipte Server bazı durumlarda Client tarafına çalıştırılabilir kodlar gönderir. Bu prensip tek </a:t>
            </a:r>
            <a:r>
              <a:rPr lang="tr-TR" sz="4000" dirty="0" err="1"/>
              <a:t>opsiyonel</a:t>
            </a:r>
            <a:r>
              <a:rPr lang="tr-TR" sz="4000" dirty="0"/>
              <a:t> prensiptir. </a:t>
            </a:r>
            <a:r>
              <a:rPr lang="tr-TR" sz="4000" dirty="0" err="1"/>
              <a:t>Opsiyonel</a:t>
            </a:r>
            <a:r>
              <a:rPr lang="tr-TR" sz="4000" dirty="0"/>
              <a:t> olmasının sebebi ise bazı durumlarda </a:t>
            </a:r>
            <a:r>
              <a:rPr lang="tr-TR" sz="4000" dirty="0" err="1"/>
              <a:t>Visibility’i</a:t>
            </a:r>
            <a:r>
              <a:rPr lang="tr-TR" sz="4000" dirty="0"/>
              <a:t> düşürdüğü içindir.</a:t>
            </a:r>
          </a:p>
        </p:txBody>
      </p:sp>
      <p:sp>
        <p:nvSpPr>
          <p:cNvPr id="210" name="4"/>
          <p:cNvSpPr txBox="1"/>
          <p:nvPr/>
        </p:nvSpPr>
        <p:spPr>
          <a:xfrm>
            <a:off x="498379" y="12024219"/>
            <a:ext cx="654242" cy="11851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2700">
              <a:lnSpc>
                <a:spcPts val="1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800" spc="0">
                <a:solidFill>
                  <a:srgbClr val="FFFFFF"/>
                </a:solidFill>
                <a:latin typeface="Greycliff CF Light"/>
                <a:ea typeface="Greycliff CF Light"/>
                <a:cs typeface="Greycliff CF Light"/>
                <a:sym typeface="Greycliff CF Light"/>
              </a:defRPr>
            </a:lvl1pPr>
          </a:lstStyle>
          <a:p>
            <a:r>
              <a:t>4</a:t>
            </a:r>
          </a:p>
        </p:txBody>
      </p:sp>
    </p:spTree>
    <p:extLst>
      <p:ext uri="{BB962C8B-B14F-4D97-AF65-F5344CB8AC3E}">
        <p14:creationId xmlns:p14="http://schemas.microsoft.com/office/powerpoint/2010/main" val="2837132497"/>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İş Statü Kartları"/>
          <p:cNvSpPr txBox="1"/>
          <p:nvPr/>
        </p:nvSpPr>
        <p:spPr>
          <a:xfrm>
            <a:off x="2700113" y="539432"/>
            <a:ext cx="20235310" cy="103618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defTabSz="12700">
              <a:lnSpc>
                <a:spcPts val="1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2000" spc="0">
                <a:solidFill>
                  <a:srgbClr val="000000"/>
                </a:solidFill>
                <a:latin typeface="Greycliff CF Bold"/>
                <a:ea typeface="Greycliff CF Bold"/>
                <a:cs typeface="Greycliff CF Bold"/>
                <a:sym typeface="Greycliff CF Bold"/>
              </a:defRPr>
            </a:lvl1pPr>
          </a:lstStyle>
          <a:p>
            <a:r>
              <a:rPr lang="tr-TR" sz="8800" b="1" dirty="0"/>
              <a:t>HTTP(</a:t>
            </a:r>
            <a:r>
              <a:rPr lang="tr-TR" sz="8800" b="1" dirty="0" err="1"/>
              <a:t>Hyper</a:t>
            </a:r>
            <a:r>
              <a:rPr lang="tr-TR" sz="8800" b="1" dirty="0"/>
              <a:t> </a:t>
            </a:r>
            <a:r>
              <a:rPr lang="tr-TR" sz="8800" b="1" dirty="0" err="1"/>
              <a:t>Text</a:t>
            </a:r>
            <a:r>
              <a:rPr lang="tr-TR" sz="8800" b="1" dirty="0"/>
              <a:t> Transfer Protocol)</a:t>
            </a:r>
          </a:p>
          <a:p>
            <a:r>
              <a:rPr lang="tr-TR" sz="4000" dirty="0"/>
              <a:t>HTTP, Server üzerindeki bilgilerin yapılan isteğe göre yorumlanıp </a:t>
            </a:r>
            <a:r>
              <a:rPr lang="tr-TR" sz="4000" dirty="0" err="1"/>
              <a:t>Client’a</a:t>
            </a:r>
            <a:r>
              <a:rPr lang="tr-TR" sz="4000" dirty="0"/>
              <a:t> aktarımının sağlanacağını gösteren bir yoldur. Bu aktarım Client tarafından yapılan ve CRUD operasyonları diye ele aldığımız GET, POST, PUT, DELETE gibi </a:t>
            </a:r>
            <a:r>
              <a:rPr lang="tr-TR" sz="4000" dirty="0" err="1"/>
              <a:t>methodlarla</a:t>
            </a:r>
            <a:r>
              <a:rPr lang="tr-TR" sz="4000" dirty="0"/>
              <a:t> istek atarak başlar ve </a:t>
            </a:r>
            <a:r>
              <a:rPr lang="tr-TR" sz="4000" dirty="0" err="1"/>
              <a:t>Server’ın</a:t>
            </a:r>
            <a:r>
              <a:rPr lang="tr-TR" sz="4000" dirty="0"/>
              <a:t> bize yapmış olduğu dönüş ile son bulmuş olur. Kısacası sürecimiz </a:t>
            </a:r>
            <a:r>
              <a:rPr lang="tr-TR" sz="4000" dirty="0" err="1"/>
              <a:t>Request</a:t>
            </a:r>
            <a:r>
              <a:rPr lang="tr-TR" sz="4000" dirty="0"/>
              <a:t> ile başlar </a:t>
            </a:r>
            <a:r>
              <a:rPr lang="tr-TR" sz="4000" dirty="0" err="1"/>
              <a:t>Response</a:t>
            </a:r>
            <a:r>
              <a:rPr lang="tr-TR" sz="4000" dirty="0"/>
              <a:t> ile son bulur.</a:t>
            </a:r>
          </a:p>
          <a:p>
            <a:endParaRPr lang="tr-TR" sz="4000" dirty="0"/>
          </a:p>
          <a:p>
            <a:r>
              <a:rPr lang="tr-TR" sz="8800" b="1" dirty="0"/>
              <a:t> </a:t>
            </a:r>
          </a:p>
        </p:txBody>
      </p:sp>
      <p:sp>
        <p:nvSpPr>
          <p:cNvPr id="210" name="4"/>
          <p:cNvSpPr txBox="1"/>
          <p:nvPr/>
        </p:nvSpPr>
        <p:spPr>
          <a:xfrm>
            <a:off x="498379" y="12024219"/>
            <a:ext cx="654242" cy="11851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12700">
              <a:lnSpc>
                <a:spcPts val="1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800" spc="0">
                <a:solidFill>
                  <a:srgbClr val="FFFFFF"/>
                </a:solidFill>
                <a:latin typeface="Greycliff CF Light"/>
                <a:ea typeface="Greycliff CF Light"/>
                <a:cs typeface="Greycliff CF Light"/>
                <a:sym typeface="Greycliff CF Light"/>
              </a:defRPr>
            </a:lvl1pPr>
          </a:lstStyle>
          <a:p>
            <a:r>
              <a:t>4</a:t>
            </a:r>
          </a:p>
        </p:txBody>
      </p:sp>
    </p:spTree>
    <p:extLst>
      <p:ext uri="{BB962C8B-B14F-4D97-AF65-F5344CB8AC3E}">
        <p14:creationId xmlns:p14="http://schemas.microsoft.com/office/powerpoint/2010/main" val="405373430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ş Statü Kartları">
            <a:extLst>
              <a:ext uri="{FF2B5EF4-FFF2-40B4-BE49-F238E27FC236}">
                <a16:creationId xmlns:a16="http://schemas.microsoft.com/office/drawing/2014/main" id="{DB14C3E4-C0F9-49DA-A966-E6C7041E30C7}"/>
              </a:ext>
            </a:extLst>
          </p:cNvPr>
          <p:cNvSpPr txBox="1"/>
          <p:nvPr/>
        </p:nvSpPr>
        <p:spPr>
          <a:xfrm>
            <a:off x="2700113" y="539432"/>
            <a:ext cx="20235310" cy="1145903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defTabSz="12700">
              <a:lnSpc>
                <a:spcPts val="1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2000" spc="0">
                <a:solidFill>
                  <a:srgbClr val="000000"/>
                </a:solidFill>
                <a:latin typeface="Greycliff CF Bold"/>
                <a:ea typeface="Greycliff CF Bold"/>
                <a:cs typeface="Greycliff CF Bold"/>
                <a:sym typeface="Greycliff CF Bold"/>
              </a:defRPr>
            </a:lvl1pPr>
          </a:lstStyle>
          <a:p>
            <a:pPr algn="ctr"/>
            <a:r>
              <a:rPr lang="tr-TR" sz="8800" b="1" dirty="0"/>
              <a:t>HTTP </a:t>
            </a:r>
            <a:r>
              <a:rPr lang="tr-TR" sz="8800" b="1" dirty="0" err="1"/>
              <a:t>Metodları</a:t>
            </a:r>
            <a:endParaRPr lang="tr-TR" sz="8800" b="1" dirty="0"/>
          </a:p>
          <a:p>
            <a:r>
              <a:rPr lang="tr-TR" sz="4000" b="1" i="1" dirty="0" err="1"/>
              <a:t>Create</a:t>
            </a:r>
            <a:r>
              <a:rPr lang="tr-TR" sz="4000" dirty="0"/>
              <a:t>: </a:t>
            </a:r>
            <a:r>
              <a:rPr lang="tr-TR" sz="4000" dirty="0" err="1"/>
              <a:t>Server’a</a:t>
            </a:r>
            <a:r>
              <a:rPr lang="tr-TR" sz="4000" dirty="0"/>
              <a:t> içerik göndermek için kullanılır(</a:t>
            </a:r>
            <a:r>
              <a:rPr lang="tr-TR" sz="4000" b="1" dirty="0"/>
              <a:t>POST</a:t>
            </a:r>
            <a:r>
              <a:rPr lang="tr-TR" sz="4000" dirty="0"/>
              <a:t>).</a:t>
            </a:r>
          </a:p>
          <a:p>
            <a:r>
              <a:rPr lang="tr-TR" sz="4000" dirty="0"/>
              <a:t>Örneğin: Post ile yeni bir kullanıcı oluşturma.</a:t>
            </a:r>
          </a:p>
          <a:p>
            <a:r>
              <a:rPr lang="tr-TR" sz="4000" dirty="0"/>
              <a:t>POST: /</a:t>
            </a:r>
            <a:r>
              <a:rPr lang="tr-TR" sz="4000" dirty="0" err="1"/>
              <a:t>users</a:t>
            </a:r>
            <a:r>
              <a:rPr lang="tr-TR" sz="4000" dirty="0"/>
              <a:t>/</a:t>
            </a:r>
          </a:p>
          <a:p>
            <a:r>
              <a:rPr lang="tr-TR" sz="4000" b="1" i="1" dirty="0" err="1"/>
              <a:t>Retrieve</a:t>
            </a:r>
            <a:r>
              <a:rPr lang="tr-TR" sz="4000" dirty="0"/>
              <a:t>: </a:t>
            </a:r>
            <a:r>
              <a:rPr lang="tr-TR" sz="4000" dirty="0" err="1"/>
              <a:t>Server’da</a:t>
            </a:r>
            <a:r>
              <a:rPr lang="tr-TR" sz="4000" dirty="0"/>
              <a:t> yer alan bilgiyi çekmek amacıyla kullanılır(</a:t>
            </a:r>
            <a:r>
              <a:rPr lang="tr-TR" sz="4000" b="1" dirty="0"/>
              <a:t>GET</a:t>
            </a:r>
            <a:r>
              <a:rPr lang="tr-TR" sz="4000" dirty="0"/>
              <a:t>).</a:t>
            </a:r>
          </a:p>
          <a:p>
            <a:r>
              <a:rPr lang="tr-TR" sz="4000" dirty="0"/>
              <a:t>Örneğin: </a:t>
            </a:r>
            <a:r>
              <a:rPr lang="tr-TR" sz="4000" dirty="0" err="1"/>
              <a:t>Get</a:t>
            </a:r>
            <a:r>
              <a:rPr lang="tr-TR" sz="4000" dirty="0"/>
              <a:t> ile verilen </a:t>
            </a:r>
            <a:r>
              <a:rPr lang="tr-TR" sz="4000" dirty="0" err="1"/>
              <a:t>id’de</a:t>
            </a:r>
            <a:r>
              <a:rPr lang="tr-TR" sz="4000" dirty="0"/>
              <a:t> yer alan kullanıcı bilgilerini getirme.</a:t>
            </a:r>
          </a:p>
          <a:p>
            <a:r>
              <a:rPr lang="tr-TR" sz="4000" dirty="0"/>
              <a:t>GET : /</a:t>
            </a:r>
            <a:r>
              <a:rPr lang="tr-TR" sz="4000" dirty="0" err="1"/>
              <a:t>users</a:t>
            </a:r>
            <a:r>
              <a:rPr lang="tr-TR" sz="4000" dirty="0"/>
              <a:t>/{</a:t>
            </a:r>
            <a:r>
              <a:rPr lang="tr-TR" sz="4000" dirty="0" err="1"/>
              <a:t>id</a:t>
            </a:r>
            <a:r>
              <a:rPr lang="tr-TR" sz="4000" dirty="0"/>
              <a:t>}</a:t>
            </a:r>
          </a:p>
          <a:p>
            <a:endParaRPr lang="tr-TR" sz="4000" dirty="0"/>
          </a:p>
          <a:p>
            <a:r>
              <a:rPr lang="tr-TR" sz="4000" b="1" dirty="0"/>
              <a:t> </a:t>
            </a:r>
          </a:p>
        </p:txBody>
      </p:sp>
    </p:spTree>
    <p:extLst>
      <p:ext uri="{BB962C8B-B14F-4D97-AF65-F5344CB8AC3E}">
        <p14:creationId xmlns:p14="http://schemas.microsoft.com/office/powerpoint/2010/main" val="3193744016"/>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ş Statü Kartları">
            <a:extLst>
              <a:ext uri="{FF2B5EF4-FFF2-40B4-BE49-F238E27FC236}">
                <a16:creationId xmlns:a16="http://schemas.microsoft.com/office/drawing/2014/main" id="{8DC06613-0CAC-4CD4-954F-5BADAE2EF1BB}"/>
              </a:ext>
            </a:extLst>
          </p:cNvPr>
          <p:cNvSpPr txBox="1"/>
          <p:nvPr/>
        </p:nvSpPr>
        <p:spPr>
          <a:xfrm>
            <a:off x="2928713" y="1769684"/>
            <a:ext cx="20235310" cy="101766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defTabSz="12700">
              <a:lnSpc>
                <a:spcPts val="1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2000" spc="0">
                <a:solidFill>
                  <a:srgbClr val="000000"/>
                </a:solidFill>
                <a:latin typeface="Greycliff CF Bold"/>
                <a:ea typeface="Greycliff CF Bold"/>
                <a:cs typeface="Greycliff CF Bold"/>
                <a:sym typeface="Greycliff CF Bold"/>
              </a:defRPr>
            </a:lvl1pPr>
          </a:lstStyle>
          <a:p>
            <a:r>
              <a:rPr lang="tr-TR" sz="4000" b="1" i="1" dirty="0"/>
              <a:t>Update</a:t>
            </a:r>
            <a:r>
              <a:rPr lang="tr-TR" sz="4000" dirty="0"/>
              <a:t>: </a:t>
            </a:r>
            <a:r>
              <a:rPr lang="tr-TR" sz="4000" dirty="0" err="1"/>
              <a:t>Server’da</a:t>
            </a:r>
            <a:r>
              <a:rPr lang="tr-TR" sz="4000" dirty="0"/>
              <a:t> yer alan içeriği güncellemek için kullanılır(</a:t>
            </a:r>
            <a:r>
              <a:rPr lang="tr-TR" sz="4000" b="1" dirty="0"/>
              <a:t>PUT</a:t>
            </a:r>
            <a:r>
              <a:rPr lang="tr-TR" sz="4000" dirty="0"/>
              <a:t>).</a:t>
            </a:r>
          </a:p>
          <a:p>
            <a:r>
              <a:rPr lang="tr-TR" sz="4000" dirty="0"/>
              <a:t>Örneğin: Put ile verilen </a:t>
            </a:r>
            <a:r>
              <a:rPr lang="tr-TR" sz="4000" dirty="0" err="1"/>
              <a:t>id’de</a:t>
            </a:r>
            <a:r>
              <a:rPr lang="tr-TR" sz="4000" dirty="0"/>
              <a:t> yer alan kullanıcı bilgilerini güncelleme.</a:t>
            </a:r>
          </a:p>
          <a:p>
            <a:r>
              <a:rPr lang="tr-TR" sz="4000" dirty="0"/>
              <a:t>PUT : /</a:t>
            </a:r>
            <a:r>
              <a:rPr lang="tr-TR" sz="4000" dirty="0" err="1"/>
              <a:t>users</a:t>
            </a:r>
            <a:r>
              <a:rPr lang="tr-TR" sz="4000" dirty="0"/>
              <a:t>/{</a:t>
            </a:r>
            <a:r>
              <a:rPr lang="tr-TR" sz="4000" dirty="0" err="1"/>
              <a:t>id</a:t>
            </a:r>
            <a:r>
              <a:rPr lang="tr-TR" sz="4000" dirty="0"/>
              <a:t>}</a:t>
            </a:r>
          </a:p>
          <a:p>
            <a:r>
              <a:rPr lang="tr-TR" sz="4000" b="1" i="1" dirty="0" err="1"/>
              <a:t>Delete</a:t>
            </a:r>
            <a:r>
              <a:rPr lang="tr-TR" sz="4000" dirty="0"/>
              <a:t>: </a:t>
            </a:r>
            <a:r>
              <a:rPr lang="tr-TR" sz="4000" dirty="0" err="1"/>
              <a:t>Server’da</a:t>
            </a:r>
            <a:r>
              <a:rPr lang="tr-TR" sz="4000" dirty="0"/>
              <a:t> yer alan içeriği silmek için kullanılır(</a:t>
            </a:r>
            <a:r>
              <a:rPr lang="tr-TR" sz="4000" b="1" dirty="0"/>
              <a:t>DELETE</a:t>
            </a:r>
            <a:r>
              <a:rPr lang="tr-TR" sz="4000" dirty="0"/>
              <a:t>).</a:t>
            </a:r>
          </a:p>
          <a:p>
            <a:r>
              <a:rPr lang="tr-TR" sz="4000" dirty="0"/>
              <a:t>Örneğin: </a:t>
            </a:r>
            <a:r>
              <a:rPr lang="tr-TR" sz="4000" dirty="0" err="1"/>
              <a:t>Delete</a:t>
            </a:r>
            <a:r>
              <a:rPr lang="tr-TR" sz="4000" dirty="0"/>
              <a:t> ile verilen </a:t>
            </a:r>
            <a:r>
              <a:rPr lang="tr-TR" sz="4000" dirty="0" err="1"/>
              <a:t>id’de</a:t>
            </a:r>
            <a:r>
              <a:rPr lang="tr-TR" sz="4000" dirty="0"/>
              <a:t> yer alan kullanıcıyı silme.</a:t>
            </a:r>
          </a:p>
          <a:p>
            <a:r>
              <a:rPr lang="tr-TR" sz="4000" dirty="0"/>
              <a:t>DELETE : /</a:t>
            </a:r>
            <a:r>
              <a:rPr lang="tr-TR" sz="4000" dirty="0" err="1"/>
              <a:t>users</a:t>
            </a:r>
            <a:r>
              <a:rPr lang="tr-TR" sz="4000" dirty="0"/>
              <a:t>/{</a:t>
            </a:r>
            <a:r>
              <a:rPr lang="tr-TR" sz="4000" dirty="0" err="1"/>
              <a:t>id</a:t>
            </a:r>
            <a:r>
              <a:rPr lang="tr-TR" sz="4000" dirty="0"/>
              <a:t>}</a:t>
            </a:r>
          </a:p>
          <a:p>
            <a:endParaRPr lang="tr-TR" sz="4000" dirty="0"/>
          </a:p>
          <a:p>
            <a:r>
              <a:rPr lang="tr-TR" sz="4000" b="1" dirty="0"/>
              <a:t> </a:t>
            </a:r>
          </a:p>
        </p:txBody>
      </p:sp>
    </p:spTree>
    <p:extLst>
      <p:ext uri="{BB962C8B-B14F-4D97-AF65-F5344CB8AC3E}">
        <p14:creationId xmlns:p14="http://schemas.microsoft.com/office/powerpoint/2010/main" val="1360631475"/>
      </p:ext>
    </p:extLst>
  </p:cSld>
  <p:clrMapOvr>
    <a:masterClrMapping/>
  </p:clrMapOvr>
  <p:transition spd="med"/>
</p:sld>
</file>

<file path=ppt/theme/theme1.xml><?xml version="1.0" encoding="utf-8"?>
<a:theme xmlns:a="http://schemas.openxmlformats.org/drawingml/2006/main" name="White">
  <a:themeElements>
    <a:clrScheme name="White">
      <a:dk1>
        <a:srgbClr val="24242B"/>
      </a:dk1>
      <a:lt1>
        <a:srgbClr val="2B2B07"/>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Greycliff CF Demi Bold"/>
        <a:ea typeface="Greycliff CF Demi Bold"/>
        <a:cs typeface="Greycliff CF Demi Bold"/>
      </a:majorFont>
      <a:minorFont>
        <a:latin typeface="Greycliff CF Demi Bold"/>
        <a:ea typeface="Greycliff CF Demi Bold"/>
        <a:cs typeface="Greycliff CF Demi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00000"/>
          </a:lnSpc>
          <a:spcBef>
            <a:spcPts val="0"/>
          </a:spcBef>
          <a:spcAft>
            <a:spcPts val="0"/>
          </a:spcAft>
          <a:buClrTx/>
          <a:buSzTx/>
          <a:buFontTx/>
          <a:buNone/>
          <a:tabLst/>
          <a:defRPr kumimoji="0" sz="10000" b="0" i="0" u="none" strike="noStrike" cap="none" spc="-100" normalizeH="0" baseline="0">
            <a:ln>
              <a:noFill/>
            </a:ln>
            <a:solidFill>
              <a:srgbClr val="24242B"/>
            </a:solidFill>
            <a:effectLst/>
            <a:uFillTx/>
            <a:latin typeface="Bespoke Sans Bold"/>
            <a:ea typeface="Bespoke Sans Bold"/>
            <a:cs typeface="Bespoke Sans Bold"/>
            <a:sym typeface="Bespoke Sans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Greycliff CF Demi Bold"/>
        <a:ea typeface="Greycliff CF Demi Bold"/>
        <a:cs typeface="Greycliff CF Demi Bold"/>
      </a:majorFont>
      <a:minorFont>
        <a:latin typeface="Greycliff CF Demi Bold"/>
        <a:ea typeface="Greycliff CF Demi Bold"/>
        <a:cs typeface="Greycliff CF Demi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00000"/>
          </a:lnSpc>
          <a:spcBef>
            <a:spcPts val="0"/>
          </a:spcBef>
          <a:spcAft>
            <a:spcPts val="0"/>
          </a:spcAft>
          <a:buClrTx/>
          <a:buSzTx/>
          <a:buFontTx/>
          <a:buNone/>
          <a:tabLst/>
          <a:defRPr kumimoji="0" sz="10000" b="0" i="0" u="none" strike="noStrike" cap="none" spc="-100" normalizeH="0" baseline="0">
            <a:ln>
              <a:noFill/>
            </a:ln>
            <a:solidFill>
              <a:srgbClr val="24242B"/>
            </a:solidFill>
            <a:effectLst/>
            <a:uFillTx/>
            <a:latin typeface="Bespoke Sans Bold"/>
            <a:ea typeface="Bespoke Sans Bold"/>
            <a:cs typeface="Bespoke Sans Bold"/>
            <a:sym typeface="Bespoke Sans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1110</TotalTime>
  <Words>785</Words>
  <Application>Microsoft Office PowerPoint</Application>
  <PresentationFormat>Custom</PresentationFormat>
  <Paragraphs>111</Paragraphs>
  <Slides>14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Bespoke Sans Bold</vt:lpstr>
      <vt:lpstr>Greycliff CF Bold</vt:lpstr>
      <vt:lpstr>Greycliff CF Light</vt:lpstr>
      <vt:lpstr>Greycliff CF Regular</vt:lpstr>
      <vt:lpstr>Helvetica Neue</vt:lpstr>
      <vt:lpstr>Helvetica Neue Medium</vt:lpstr>
      <vt:lpstr>Wingdings</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ERTAN YILDIZ</dc:creator>
  <cp:lastModifiedBy>SERHAT ATAS</cp:lastModifiedBy>
  <cp:revision>29</cp:revision>
  <dcterms:modified xsi:type="dcterms:W3CDTF">2022-12-06T18:51:39Z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e2daf3e1-36b1-420a-a765-a945c2ff0136</vt:lpwstr>
  </property>
  <property fmtid="{D5CDD505-2E9C-101B-9397-08002B2CF9AE}" pid="3" name="TURKCELLCLASSIFICATION">
    <vt:lpwstr>TURKCELL DAHİLİ</vt:lpwstr>
  </property>
</Properties>
</file>